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ags/tag1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93" r:id="rId2"/>
    <p:sldId id="289" r:id="rId3"/>
    <p:sldId id="388" r:id="rId4"/>
    <p:sldId id="295" r:id="rId5"/>
    <p:sldId id="369" r:id="rId6"/>
    <p:sldId id="336" r:id="rId7"/>
    <p:sldId id="368" r:id="rId8"/>
    <p:sldId id="342" r:id="rId9"/>
    <p:sldId id="343" r:id="rId10"/>
    <p:sldId id="348" r:id="rId11"/>
    <p:sldId id="375" r:id="rId12"/>
    <p:sldId id="347" r:id="rId13"/>
    <p:sldId id="372" r:id="rId14"/>
    <p:sldId id="265" r:id="rId15"/>
    <p:sldId id="385" r:id="rId16"/>
    <p:sldId id="332" r:id="rId17"/>
    <p:sldId id="277" r:id="rId18"/>
    <p:sldId id="378" r:id="rId19"/>
    <p:sldId id="389" r:id="rId20"/>
    <p:sldId id="394" r:id="rId21"/>
    <p:sldId id="392" r:id="rId22"/>
    <p:sldId id="350" r:id="rId23"/>
    <p:sldId id="391" r:id="rId24"/>
    <p:sldId id="390" r:id="rId25"/>
    <p:sldId id="397" r:id="rId26"/>
    <p:sldId id="400" r:id="rId27"/>
    <p:sldId id="399" r:id="rId28"/>
    <p:sldId id="396" r:id="rId29"/>
    <p:sldId id="386" r:id="rId30"/>
    <p:sldId id="387" r:id="rId31"/>
    <p:sldId id="398" r:id="rId32"/>
    <p:sldId id="395" r:id="rId33"/>
    <p:sldId id="297" r:id="rId34"/>
    <p:sldId id="401" r:id="rId35"/>
    <p:sldId id="334" r:id="rId36"/>
    <p:sldId id="288" r:id="rId37"/>
    <p:sldId id="263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288"/>
    <a:srgbClr val="0E263B"/>
    <a:srgbClr val="00CC99"/>
    <a:srgbClr val="0082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544AB0-ED4C-48FF-B1B1-A0F02C3FEA23}" v="1311" dt="2026-02-03T19:59:40.327"/>
  </p1510:revLst>
</p1510:revInfo>
</file>

<file path=ppt/tableStyles.xml><?xml version="1.0" encoding="utf-8"?>
<a:tblStyleLst xmlns:a="http://schemas.openxmlformats.org/drawingml/2006/main" def="{5C22544A-7EE6-4342-B048-85BDC9FD1C3A}"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4700" autoAdjust="0"/>
  </p:normalViewPr>
  <p:slideViewPr>
    <p:cSldViewPr snapToGrid="0">
      <p:cViewPr varScale="1">
        <p:scale>
          <a:sx n="80" d="100"/>
          <a:sy n="80" d="100"/>
        </p:scale>
        <p:origin x="1710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D53F3B-3536-4F71-AE71-23443B33B980}" type="doc">
      <dgm:prSet loTypeId="urn:microsoft.com/office/officeart/2005/8/layout/hChevron3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2D3BF1F5-F702-4CB4-AE59-534ACA15CF49}">
      <dgm:prSet phldrT="[Text]" phldr="0" custT="1"/>
      <dgm:spPr/>
      <dgm:t>
        <a:bodyPr/>
        <a:lstStyle/>
        <a:p>
          <a:r>
            <a:rPr lang="en-US" sz="1600" b="1" dirty="0"/>
            <a:t>McCormick Taylor</a:t>
          </a:r>
        </a:p>
        <a:p>
          <a:r>
            <a:rPr lang="en-US" sz="1400" dirty="0"/>
            <a:t>Nov. 1998 – Jan. 2025</a:t>
          </a:r>
        </a:p>
      </dgm:t>
    </dgm:pt>
    <dgm:pt modelId="{D945726F-0A7C-4946-9866-994FD7758D63}" type="parTrans" cxnId="{A9111C33-EF41-4C4A-BC2F-49F8FBC296A6}">
      <dgm:prSet/>
      <dgm:spPr/>
      <dgm:t>
        <a:bodyPr/>
        <a:lstStyle/>
        <a:p>
          <a:endParaRPr lang="en-US"/>
        </a:p>
      </dgm:t>
    </dgm:pt>
    <dgm:pt modelId="{EDB764A7-275E-452E-B2DE-F8F49B502DA9}" type="sibTrans" cxnId="{A9111C33-EF41-4C4A-BC2F-49F8FBC296A6}">
      <dgm:prSet/>
      <dgm:spPr/>
      <dgm:t>
        <a:bodyPr/>
        <a:lstStyle/>
        <a:p>
          <a:endParaRPr lang="en-US"/>
        </a:p>
      </dgm:t>
    </dgm:pt>
    <dgm:pt modelId="{2FE54844-162F-49B0-8775-1EC8EE37297A}">
      <dgm:prSet phldrT="[Text]" phldr="0" custT="1"/>
      <dgm:spPr>
        <a:solidFill>
          <a:schemeClr val="bg2">
            <a:lumMod val="75000"/>
          </a:schemeClr>
        </a:solidFill>
      </dgm:spPr>
      <dgm:t>
        <a:bodyPr/>
        <a:lstStyle/>
        <a:p>
          <a:pPr marL="0" indent="0"/>
          <a:r>
            <a:rPr lang="en-US" sz="1600" b="1" dirty="0"/>
            <a:t>Federal Transit Administration </a:t>
          </a:r>
        </a:p>
        <a:p>
          <a:pPr marL="0"/>
          <a:r>
            <a:rPr lang="en-US" sz="1400" b="0" dirty="0"/>
            <a:t>Jan. 2025 – Feb. 2025</a:t>
          </a:r>
        </a:p>
      </dgm:t>
    </dgm:pt>
    <dgm:pt modelId="{F9BC938A-C36F-4F91-B037-EB41CC8C56E9}" type="parTrans" cxnId="{295E6655-4FF8-4F10-9658-62763EB0C1F5}">
      <dgm:prSet/>
      <dgm:spPr/>
      <dgm:t>
        <a:bodyPr/>
        <a:lstStyle/>
        <a:p>
          <a:endParaRPr lang="en-US"/>
        </a:p>
      </dgm:t>
    </dgm:pt>
    <dgm:pt modelId="{A21D49AA-220A-4E8E-A87A-12D17856560D}" type="sibTrans" cxnId="{295E6655-4FF8-4F10-9658-62763EB0C1F5}">
      <dgm:prSet/>
      <dgm:spPr/>
      <dgm:t>
        <a:bodyPr/>
        <a:lstStyle/>
        <a:p>
          <a:endParaRPr lang="en-US"/>
        </a:p>
      </dgm:t>
    </dgm:pt>
    <dgm:pt modelId="{0D6AE12E-170A-462C-BD01-9B29CF8560E1}">
      <dgm:prSet phldrT="[Text]" custT="1"/>
      <dgm:spPr/>
      <dgm:t>
        <a:bodyPr/>
        <a:lstStyle/>
        <a:p>
          <a:r>
            <a:rPr lang="en-US" sz="1600" b="1" dirty="0"/>
            <a:t>McCormick Taylor</a:t>
          </a:r>
        </a:p>
        <a:p>
          <a:r>
            <a:rPr lang="en-US" sz="1400" dirty="0"/>
            <a:t>Mar. 2025 - present</a:t>
          </a:r>
          <a:endParaRPr lang="en-US" sz="1600" dirty="0"/>
        </a:p>
      </dgm:t>
    </dgm:pt>
    <dgm:pt modelId="{493747E5-6A0A-434A-9194-193350DF962D}" type="parTrans" cxnId="{E725B687-7643-4088-B60D-0E0FC28669B0}">
      <dgm:prSet/>
      <dgm:spPr/>
      <dgm:t>
        <a:bodyPr/>
        <a:lstStyle/>
        <a:p>
          <a:endParaRPr lang="en-US"/>
        </a:p>
      </dgm:t>
    </dgm:pt>
    <dgm:pt modelId="{3AC17AD0-8355-4287-A166-8B2F75D899E6}" type="sibTrans" cxnId="{E725B687-7643-4088-B60D-0E0FC28669B0}">
      <dgm:prSet/>
      <dgm:spPr/>
      <dgm:t>
        <a:bodyPr/>
        <a:lstStyle/>
        <a:p>
          <a:endParaRPr lang="en-US"/>
        </a:p>
      </dgm:t>
    </dgm:pt>
    <dgm:pt modelId="{0D567CBD-DFFC-4EDA-945C-7015C70EF697}" type="pres">
      <dgm:prSet presAssocID="{91D53F3B-3536-4F71-AE71-23443B33B980}" presName="Name0" presStyleCnt="0">
        <dgm:presLayoutVars>
          <dgm:dir/>
          <dgm:resizeHandles val="exact"/>
        </dgm:presLayoutVars>
      </dgm:prSet>
      <dgm:spPr/>
    </dgm:pt>
    <dgm:pt modelId="{9D91CBD6-5B7F-4CAF-B212-D084E59F36B5}" type="pres">
      <dgm:prSet presAssocID="{2D3BF1F5-F702-4CB4-AE59-534ACA15CF49}" presName="parTxOnly" presStyleLbl="node1" presStyleIdx="0" presStyleCnt="3" custLinFactNeighborX="-572" custLinFactNeighborY="16984">
        <dgm:presLayoutVars>
          <dgm:bulletEnabled val="1"/>
        </dgm:presLayoutVars>
      </dgm:prSet>
      <dgm:spPr/>
    </dgm:pt>
    <dgm:pt modelId="{A936969F-DF1F-4FA0-A444-245E3611BA08}" type="pres">
      <dgm:prSet presAssocID="{EDB764A7-275E-452E-B2DE-F8F49B502DA9}" presName="parSpace" presStyleCnt="0"/>
      <dgm:spPr/>
    </dgm:pt>
    <dgm:pt modelId="{2FA4C303-DB08-4689-A398-BDFD74D478BE}" type="pres">
      <dgm:prSet presAssocID="{2FE54844-162F-49B0-8775-1EC8EE37297A}" presName="parTxOnly" presStyleLbl="node1" presStyleIdx="1" presStyleCnt="3" custLinFactNeighborX="4944" custLinFactNeighborY="2792">
        <dgm:presLayoutVars>
          <dgm:bulletEnabled val="1"/>
        </dgm:presLayoutVars>
      </dgm:prSet>
      <dgm:spPr/>
    </dgm:pt>
    <dgm:pt modelId="{853EE540-B003-4C73-BBEA-AF4ED77BC29A}" type="pres">
      <dgm:prSet presAssocID="{A21D49AA-220A-4E8E-A87A-12D17856560D}" presName="parSpace" presStyleCnt="0"/>
      <dgm:spPr/>
    </dgm:pt>
    <dgm:pt modelId="{4D3031C6-E0F9-43A4-BE50-913543830738}" type="pres">
      <dgm:prSet presAssocID="{0D6AE12E-170A-462C-BD01-9B29CF8560E1}" presName="parTxOnly" presStyleLbl="node1" presStyleIdx="2" presStyleCnt="3">
        <dgm:presLayoutVars>
          <dgm:bulletEnabled val="1"/>
        </dgm:presLayoutVars>
      </dgm:prSet>
      <dgm:spPr/>
    </dgm:pt>
  </dgm:ptLst>
  <dgm:cxnLst>
    <dgm:cxn modelId="{28A24A0B-80EF-4AE0-A1E2-5C595BEAB1F0}" type="presOf" srcId="{2FE54844-162F-49B0-8775-1EC8EE37297A}" destId="{2FA4C303-DB08-4689-A398-BDFD74D478BE}" srcOrd="0" destOrd="0" presId="urn:microsoft.com/office/officeart/2005/8/layout/hChevron3"/>
    <dgm:cxn modelId="{A9111C33-EF41-4C4A-BC2F-49F8FBC296A6}" srcId="{91D53F3B-3536-4F71-AE71-23443B33B980}" destId="{2D3BF1F5-F702-4CB4-AE59-534ACA15CF49}" srcOrd="0" destOrd="0" parTransId="{D945726F-0A7C-4946-9866-994FD7758D63}" sibTransId="{EDB764A7-275E-452E-B2DE-F8F49B502DA9}"/>
    <dgm:cxn modelId="{B1910738-6BF7-4228-980C-B623DE054563}" type="presOf" srcId="{91D53F3B-3536-4F71-AE71-23443B33B980}" destId="{0D567CBD-DFFC-4EDA-945C-7015C70EF697}" srcOrd="0" destOrd="0" presId="urn:microsoft.com/office/officeart/2005/8/layout/hChevron3"/>
    <dgm:cxn modelId="{61AF534C-A444-4774-B41D-AF376549CC4A}" type="presOf" srcId="{0D6AE12E-170A-462C-BD01-9B29CF8560E1}" destId="{4D3031C6-E0F9-43A4-BE50-913543830738}" srcOrd="0" destOrd="0" presId="urn:microsoft.com/office/officeart/2005/8/layout/hChevron3"/>
    <dgm:cxn modelId="{295E6655-4FF8-4F10-9658-62763EB0C1F5}" srcId="{91D53F3B-3536-4F71-AE71-23443B33B980}" destId="{2FE54844-162F-49B0-8775-1EC8EE37297A}" srcOrd="1" destOrd="0" parTransId="{F9BC938A-C36F-4F91-B037-EB41CC8C56E9}" sibTransId="{A21D49AA-220A-4E8E-A87A-12D17856560D}"/>
    <dgm:cxn modelId="{E725B687-7643-4088-B60D-0E0FC28669B0}" srcId="{91D53F3B-3536-4F71-AE71-23443B33B980}" destId="{0D6AE12E-170A-462C-BD01-9B29CF8560E1}" srcOrd="2" destOrd="0" parTransId="{493747E5-6A0A-434A-9194-193350DF962D}" sibTransId="{3AC17AD0-8355-4287-A166-8B2F75D899E6}"/>
    <dgm:cxn modelId="{25D5CFE9-99E0-43B5-9CAC-49A989B6AAC2}" type="presOf" srcId="{2D3BF1F5-F702-4CB4-AE59-534ACA15CF49}" destId="{9D91CBD6-5B7F-4CAF-B212-D084E59F36B5}" srcOrd="0" destOrd="0" presId="urn:microsoft.com/office/officeart/2005/8/layout/hChevron3"/>
    <dgm:cxn modelId="{DD151E06-A8C1-4AED-B22D-8CA783D59736}" type="presParOf" srcId="{0D567CBD-DFFC-4EDA-945C-7015C70EF697}" destId="{9D91CBD6-5B7F-4CAF-B212-D084E59F36B5}" srcOrd="0" destOrd="0" presId="urn:microsoft.com/office/officeart/2005/8/layout/hChevron3"/>
    <dgm:cxn modelId="{6A139EA1-9736-4283-9ACF-4763DAED3141}" type="presParOf" srcId="{0D567CBD-DFFC-4EDA-945C-7015C70EF697}" destId="{A936969F-DF1F-4FA0-A444-245E3611BA08}" srcOrd="1" destOrd="0" presId="urn:microsoft.com/office/officeart/2005/8/layout/hChevron3"/>
    <dgm:cxn modelId="{150F52B1-226E-4CAE-AED1-AE9BEFDCCB85}" type="presParOf" srcId="{0D567CBD-DFFC-4EDA-945C-7015C70EF697}" destId="{2FA4C303-DB08-4689-A398-BDFD74D478BE}" srcOrd="2" destOrd="0" presId="urn:microsoft.com/office/officeart/2005/8/layout/hChevron3"/>
    <dgm:cxn modelId="{F168C297-4BAF-43B6-8F2D-CF0E0043CF56}" type="presParOf" srcId="{0D567CBD-DFFC-4EDA-945C-7015C70EF697}" destId="{853EE540-B003-4C73-BBEA-AF4ED77BC29A}" srcOrd="3" destOrd="0" presId="urn:microsoft.com/office/officeart/2005/8/layout/hChevron3"/>
    <dgm:cxn modelId="{55F1A3CD-8037-4E25-AC99-DBBC4E13BA3C}" type="presParOf" srcId="{0D567CBD-DFFC-4EDA-945C-7015C70EF697}" destId="{4D3031C6-E0F9-43A4-BE50-913543830738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342A8A-7133-4454-B0B9-8CF00FDACB29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5C7E9DF-F4C9-4CB3-8B33-2B4CF026A646}">
      <dgm:prSet custT="1"/>
      <dgm:spPr/>
      <dgm:t>
        <a:bodyPr/>
        <a:lstStyle/>
        <a:p>
          <a:r>
            <a:rPr lang="en-US" sz="2400" b="1" dirty="0"/>
            <a:t>Systematic and interdisciplinary approach</a:t>
          </a:r>
        </a:p>
      </dgm:t>
    </dgm:pt>
    <dgm:pt modelId="{839E31F7-D5C5-45C2-BC47-88E535CEC294}" type="parTrans" cxnId="{5F3D9511-5A9B-4FE9-B7E4-2B0B2D192560}">
      <dgm:prSet/>
      <dgm:spPr/>
      <dgm:t>
        <a:bodyPr/>
        <a:lstStyle/>
        <a:p>
          <a:endParaRPr lang="en-US"/>
        </a:p>
      </dgm:t>
    </dgm:pt>
    <dgm:pt modelId="{1D9B38C6-6531-4912-AEC5-6CA001DF90F2}" type="sibTrans" cxnId="{5F3D9511-5A9B-4FE9-B7E4-2B0B2D192560}">
      <dgm:prSet/>
      <dgm:spPr/>
      <dgm:t>
        <a:bodyPr/>
        <a:lstStyle/>
        <a:p>
          <a:endParaRPr lang="en-US"/>
        </a:p>
      </dgm:t>
    </dgm:pt>
    <dgm:pt modelId="{87061C0C-63E8-431A-8247-39CC1DBD56CA}">
      <dgm:prSet custT="1"/>
      <dgm:spPr/>
      <dgm:t>
        <a:bodyPr/>
        <a:lstStyle/>
        <a:p>
          <a:r>
            <a:rPr lang="en-US" sz="2400" b="1" dirty="0"/>
            <a:t>Appropriate consideration to the environment along with economic and technical considerations </a:t>
          </a:r>
        </a:p>
      </dgm:t>
    </dgm:pt>
    <dgm:pt modelId="{0AD1A11E-7EF0-48D0-9E78-C726D967FF45}" type="parTrans" cxnId="{F46327B0-A3A0-472A-B9F8-4D3D8EC6EFC7}">
      <dgm:prSet/>
      <dgm:spPr/>
      <dgm:t>
        <a:bodyPr/>
        <a:lstStyle/>
        <a:p>
          <a:endParaRPr lang="en-US"/>
        </a:p>
      </dgm:t>
    </dgm:pt>
    <dgm:pt modelId="{AA2CFA67-D175-4BE2-A972-F1104836FC9D}" type="sibTrans" cxnId="{F46327B0-A3A0-472A-B9F8-4D3D8EC6EFC7}">
      <dgm:prSet/>
      <dgm:spPr/>
      <dgm:t>
        <a:bodyPr/>
        <a:lstStyle/>
        <a:p>
          <a:endParaRPr lang="en-US"/>
        </a:p>
      </dgm:t>
    </dgm:pt>
    <dgm:pt modelId="{07413B2F-626E-4579-B89E-A10EB128561A}">
      <dgm:prSet custT="1"/>
      <dgm:spPr/>
      <dgm:t>
        <a:bodyPr/>
        <a:lstStyle/>
        <a:p>
          <a:r>
            <a:rPr lang="en-US" sz="2400" b="1" dirty="0"/>
            <a:t>Include in proposals, a detailed statement on</a:t>
          </a:r>
        </a:p>
      </dgm:t>
    </dgm:pt>
    <dgm:pt modelId="{BDEAAAB2-D2F9-4F34-AAC7-7E998EC205ED}" type="parTrans" cxnId="{E70E4201-BD37-4E74-B66B-076BE7BDE549}">
      <dgm:prSet/>
      <dgm:spPr/>
      <dgm:t>
        <a:bodyPr/>
        <a:lstStyle/>
        <a:p>
          <a:endParaRPr lang="en-US"/>
        </a:p>
      </dgm:t>
    </dgm:pt>
    <dgm:pt modelId="{545E9163-D036-432F-A5A8-C9CF20CF3ACF}" type="sibTrans" cxnId="{E70E4201-BD37-4E74-B66B-076BE7BDE549}">
      <dgm:prSet/>
      <dgm:spPr/>
      <dgm:t>
        <a:bodyPr/>
        <a:lstStyle/>
        <a:p>
          <a:endParaRPr lang="en-US"/>
        </a:p>
      </dgm:t>
    </dgm:pt>
    <dgm:pt modelId="{7E8CF0DE-3213-43FA-9645-1E2C9913D8F2}">
      <dgm:prSet/>
      <dgm:spPr/>
      <dgm:t>
        <a:bodyPr/>
        <a:lstStyle/>
        <a:p>
          <a:pPr marL="688975" indent="-288925"/>
          <a:r>
            <a:rPr lang="en-US" b="0" dirty="0"/>
            <a:t>Environmental impacts of the action</a:t>
          </a:r>
        </a:p>
      </dgm:t>
    </dgm:pt>
    <dgm:pt modelId="{E5C399EB-73BB-4325-8C83-D055FD74C585}" type="parTrans" cxnId="{53DDB9DC-055C-42E3-8077-BA38B73FECB2}">
      <dgm:prSet/>
      <dgm:spPr/>
      <dgm:t>
        <a:bodyPr/>
        <a:lstStyle/>
        <a:p>
          <a:endParaRPr lang="en-US"/>
        </a:p>
      </dgm:t>
    </dgm:pt>
    <dgm:pt modelId="{DFCF1801-74F2-4B42-82C9-55EB10651771}" type="sibTrans" cxnId="{53DDB9DC-055C-42E3-8077-BA38B73FECB2}">
      <dgm:prSet/>
      <dgm:spPr/>
      <dgm:t>
        <a:bodyPr/>
        <a:lstStyle/>
        <a:p>
          <a:endParaRPr lang="en-US"/>
        </a:p>
      </dgm:t>
    </dgm:pt>
    <dgm:pt modelId="{69361644-0578-4599-9B1C-04AE15549A64}">
      <dgm:prSet/>
      <dgm:spPr/>
      <dgm:t>
        <a:bodyPr/>
        <a:lstStyle/>
        <a:p>
          <a:pPr marL="688975" indent="-288925"/>
          <a:r>
            <a:rPr lang="en-US" b="0" dirty="0"/>
            <a:t>Adverse impacts that cannot be avoided</a:t>
          </a:r>
        </a:p>
      </dgm:t>
    </dgm:pt>
    <dgm:pt modelId="{630DD6BE-E0D8-418A-B07B-32240BDDE698}" type="parTrans" cxnId="{1CCE6DF9-8CA7-4D25-BBB9-3BE5BD73088C}">
      <dgm:prSet/>
      <dgm:spPr/>
      <dgm:t>
        <a:bodyPr/>
        <a:lstStyle/>
        <a:p>
          <a:endParaRPr lang="en-US"/>
        </a:p>
      </dgm:t>
    </dgm:pt>
    <dgm:pt modelId="{03C9AF7E-DA1A-4893-9E1A-D301864F6EB5}" type="sibTrans" cxnId="{1CCE6DF9-8CA7-4D25-BBB9-3BE5BD73088C}">
      <dgm:prSet/>
      <dgm:spPr/>
      <dgm:t>
        <a:bodyPr/>
        <a:lstStyle/>
        <a:p>
          <a:endParaRPr lang="en-US"/>
        </a:p>
      </dgm:t>
    </dgm:pt>
    <dgm:pt modelId="{35F6CFF6-26DC-4248-9259-FFB4D00A4C49}">
      <dgm:prSet/>
      <dgm:spPr/>
      <dgm:t>
        <a:bodyPr/>
        <a:lstStyle/>
        <a:p>
          <a:pPr marL="688975" indent="-288925"/>
          <a:r>
            <a:rPr lang="en-US" b="0" dirty="0"/>
            <a:t>Alternatives to proposed action</a:t>
          </a:r>
        </a:p>
      </dgm:t>
    </dgm:pt>
    <dgm:pt modelId="{7346A8C4-1540-4309-8ADE-970669CDD63C}" type="parTrans" cxnId="{8A19F7B1-4661-43EB-AD66-523A653547A8}">
      <dgm:prSet/>
      <dgm:spPr/>
      <dgm:t>
        <a:bodyPr/>
        <a:lstStyle/>
        <a:p>
          <a:endParaRPr lang="en-US"/>
        </a:p>
      </dgm:t>
    </dgm:pt>
    <dgm:pt modelId="{D9B43180-9FA6-46B8-BAC4-2ABA6058B5E8}" type="sibTrans" cxnId="{8A19F7B1-4661-43EB-AD66-523A653547A8}">
      <dgm:prSet/>
      <dgm:spPr/>
      <dgm:t>
        <a:bodyPr/>
        <a:lstStyle/>
        <a:p>
          <a:endParaRPr lang="en-US"/>
        </a:p>
      </dgm:t>
    </dgm:pt>
    <dgm:pt modelId="{926D732D-99F1-4F32-A24B-8921471CDB04}">
      <dgm:prSet/>
      <dgm:spPr/>
      <dgm:t>
        <a:bodyPr/>
        <a:lstStyle/>
        <a:p>
          <a:pPr marL="688975" indent="-288925"/>
          <a:r>
            <a:rPr lang="en-US" b="0" dirty="0"/>
            <a:t>Consequences of taking proposed action</a:t>
          </a:r>
        </a:p>
      </dgm:t>
    </dgm:pt>
    <dgm:pt modelId="{C0AB865F-6939-4AA2-932A-166A0021BE8D}" type="parTrans" cxnId="{A40BB68B-7BD4-498A-8359-344B59B02156}">
      <dgm:prSet/>
      <dgm:spPr/>
      <dgm:t>
        <a:bodyPr/>
        <a:lstStyle/>
        <a:p>
          <a:endParaRPr lang="en-US"/>
        </a:p>
      </dgm:t>
    </dgm:pt>
    <dgm:pt modelId="{025531AB-E8F8-4FD3-B7E2-CE95147D7841}" type="sibTrans" cxnId="{A40BB68B-7BD4-498A-8359-344B59B02156}">
      <dgm:prSet/>
      <dgm:spPr/>
      <dgm:t>
        <a:bodyPr/>
        <a:lstStyle/>
        <a:p>
          <a:endParaRPr lang="en-US"/>
        </a:p>
      </dgm:t>
    </dgm:pt>
    <dgm:pt modelId="{5CC4F994-E9F4-4706-B64B-078CB2DD313A}">
      <dgm:prSet custT="1"/>
      <dgm:spPr/>
      <dgm:t>
        <a:bodyPr/>
        <a:lstStyle/>
        <a:p>
          <a:r>
            <a:rPr lang="en-US" sz="2400" b="1" dirty="0"/>
            <a:t>Agency coordination</a:t>
          </a:r>
        </a:p>
      </dgm:t>
    </dgm:pt>
    <dgm:pt modelId="{C80B6E3D-1472-478B-BFC6-7867E1DCEB57}" type="parTrans" cxnId="{F2FD6025-3FB8-40F6-A9A9-6772B689DCCD}">
      <dgm:prSet/>
      <dgm:spPr/>
      <dgm:t>
        <a:bodyPr/>
        <a:lstStyle/>
        <a:p>
          <a:endParaRPr lang="en-US"/>
        </a:p>
      </dgm:t>
    </dgm:pt>
    <dgm:pt modelId="{C967BC79-8494-4654-9703-A7C781C2A0E2}" type="sibTrans" cxnId="{F2FD6025-3FB8-40F6-A9A9-6772B689DCCD}">
      <dgm:prSet/>
      <dgm:spPr/>
      <dgm:t>
        <a:bodyPr/>
        <a:lstStyle/>
        <a:p>
          <a:endParaRPr lang="en-US"/>
        </a:p>
      </dgm:t>
    </dgm:pt>
    <dgm:pt modelId="{2C07D991-900D-4922-9B68-ACA3225E3733}">
      <dgm:prSet custT="1"/>
      <dgm:spPr/>
      <dgm:t>
        <a:bodyPr/>
        <a:lstStyle/>
        <a:p>
          <a:r>
            <a:rPr lang="en-US" sz="2400" b="1" dirty="0"/>
            <a:t>Public involvement</a:t>
          </a:r>
        </a:p>
      </dgm:t>
    </dgm:pt>
    <dgm:pt modelId="{317A06E7-72A3-42CF-9968-A345F2474B9F}" type="parTrans" cxnId="{7B3C258F-0FDF-491E-B482-380F5B3A3862}">
      <dgm:prSet/>
      <dgm:spPr/>
      <dgm:t>
        <a:bodyPr/>
        <a:lstStyle/>
        <a:p>
          <a:endParaRPr lang="en-US"/>
        </a:p>
      </dgm:t>
    </dgm:pt>
    <dgm:pt modelId="{9D2CF331-1069-444F-B3D0-07A643EDDCC6}" type="sibTrans" cxnId="{7B3C258F-0FDF-491E-B482-380F5B3A3862}">
      <dgm:prSet/>
      <dgm:spPr/>
      <dgm:t>
        <a:bodyPr/>
        <a:lstStyle/>
        <a:p>
          <a:endParaRPr lang="en-US"/>
        </a:p>
      </dgm:t>
    </dgm:pt>
    <dgm:pt modelId="{EFD4F539-0A4A-4EAB-876C-8A91533DCC11}" type="pres">
      <dgm:prSet presAssocID="{E9342A8A-7133-4454-B0B9-8CF00FDACB29}" presName="linear" presStyleCnt="0">
        <dgm:presLayoutVars>
          <dgm:animLvl val="lvl"/>
          <dgm:resizeHandles val="exact"/>
        </dgm:presLayoutVars>
      </dgm:prSet>
      <dgm:spPr/>
    </dgm:pt>
    <dgm:pt modelId="{4C3169C5-65E1-4DFC-BCA4-68C3100546F8}" type="pres">
      <dgm:prSet presAssocID="{45C7E9DF-F4C9-4CB3-8B33-2B4CF026A646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9114830D-04A3-4946-9CF1-9B003FE03750}" type="pres">
      <dgm:prSet presAssocID="{1D9B38C6-6531-4912-AEC5-6CA001DF90F2}" presName="spacer" presStyleCnt="0"/>
      <dgm:spPr/>
    </dgm:pt>
    <dgm:pt modelId="{8BD8DE80-93C9-4A67-B36F-4E011AFFB6B3}" type="pres">
      <dgm:prSet presAssocID="{87061C0C-63E8-431A-8247-39CC1DBD56CA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E08A3563-63DE-48ED-B7CF-2B72E870B780}" type="pres">
      <dgm:prSet presAssocID="{AA2CFA67-D175-4BE2-A972-F1104836FC9D}" presName="spacer" presStyleCnt="0"/>
      <dgm:spPr/>
    </dgm:pt>
    <dgm:pt modelId="{3D66978D-5949-47DF-8035-7ADA5D7213A5}" type="pres">
      <dgm:prSet presAssocID="{07413B2F-626E-4579-B89E-A10EB128561A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91AE457B-EAD9-4BA1-856F-EEB70DEE5789}" type="pres">
      <dgm:prSet presAssocID="{07413B2F-626E-4579-B89E-A10EB128561A}" presName="childText" presStyleLbl="revTx" presStyleIdx="0" presStyleCnt="1">
        <dgm:presLayoutVars>
          <dgm:bulletEnabled val="1"/>
        </dgm:presLayoutVars>
      </dgm:prSet>
      <dgm:spPr/>
    </dgm:pt>
    <dgm:pt modelId="{18F06247-CF4D-406F-9CE2-0CC468B99676}" type="pres">
      <dgm:prSet presAssocID="{5CC4F994-E9F4-4706-B64B-078CB2DD313A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B1D15D18-F73A-4815-B6C5-575E35ED9675}" type="pres">
      <dgm:prSet presAssocID="{C967BC79-8494-4654-9703-A7C781C2A0E2}" presName="spacer" presStyleCnt="0"/>
      <dgm:spPr/>
    </dgm:pt>
    <dgm:pt modelId="{B3BEFBFA-33C5-4060-87F0-6FE305257DAE}" type="pres">
      <dgm:prSet presAssocID="{2C07D991-900D-4922-9B68-ACA3225E3733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E70E4201-BD37-4E74-B66B-076BE7BDE549}" srcId="{E9342A8A-7133-4454-B0B9-8CF00FDACB29}" destId="{07413B2F-626E-4579-B89E-A10EB128561A}" srcOrd="2" destOrd="0" parTransId="{BDEAAAB2-D2F9-4F34-AAC7-7E998EC205ED}" sibTransId="{545E9163-D036-432F-A5A8-C9CF20CF3ACF}"/>
    <dgm:cxn modelId="{5F3D9511-5A9B-4FE9-B7E4-2B0B2D192560}" srcId="{E9342A8A-7133-4454-B0B9-8CF00FDACB29}" destId="{45C7E9DF-F4C9-4CB3-8B33-2B4CF026A646}" srcOrd="0" destOrd="0" parTransId="{839E31F7-D5C5-45C2-BC47-88E535CEC294}" sibTransId="{1D9B38C6-6531-4912-AEC5-6CA001DF90F2}"/>
    <dgm:cxn modelId="{E1346F15-144D-4DF2-882C-7BF228FB159C}" type="presOf" srcId="{926D732D-99F1-4F32-A24B-8921471CDB04}" destId="{91AE457B-EAD9-4BA1-856F-EEB70DEE5789}" srcOrd="0" destOrd="3" presId="urn:microsoft.com/office/officeart/2005/8/layout/vList2"/>
    <dgm:cxn modelId="{F2FD6025-3FB8-40F6-A9A9-6772B689DCCD}" srcId="{E9342A8A-7133-4454-B0B9-8CF00FDACB29}" destId="{5CC4F994-E9F4-4706-B64B-078CB2DD313A}" srcOrd="3" destOrd="0" parTransId="{C80B6E3D-1472-478B-BFC6-7867E1DCEB57}" sibTransId="{C967BC79-8494-4654-9703-A7C781C2A0E2}"/>
    <dgm:cxn modelId="{9A2B2D5C-68E8-44FD-9401-499A73E73DD6}" type="presOf" srcId="{45C7E9DF-F4C9-4CB3-8B33-2B4CF026A646}" destId="{4C3169C5-65E1-4DFC-BCA4-68C3100546F8}" srcOrd="0" destOrd="0" presId="urn:microsoft.com/office/officeart/2005/8/layout/vList2"/>
    <dgm:cxn modelId="{D03FDD63-B818-4747-951D-A5F0691AD94B}" type="presOf" srcId="{5CC4F994-E9F4-4706-B64B-078CB2DD313A}" destId="{18F06247-CF4D-406F-9CE2-0CC468B99676}" srcOrd="0" destOrd="0" presId="urn:microsoft.com/office/officeart/2005/8/layout/vList2"/>
    <dgm:cxn modelId="{1F0D577A-C4AF-422C-89F7-777690EDD6CB}" type="presOf" srcId="{2C07D991-900D-4922-9B68-ACA3225E3733}" destId="{B3BEFBFA-33C5-4060-87F0-6FE305257DAE}" srcOrd="0" destOrd="0" presId="urn:microsoft.com/office/officeart/2005/8/layout/vList2"/>
    <dgm:cxn modelId="{A40BB68B-7BD4-498A-8359-344B59B02156}" srcId="{07413B2F-626E-4579-B89E-A10EB128561A}" destId="{926D732D-99F1-4F32-A24B-8921471CDB04}" srcOrd="3" destOrd="0" parTransId="{C0AB865F-6939-4AA2-932A-166A0021BE8D}" sibTransId="{025531AB-E8F8-4FD3-B7E2-CE95147D7841}"/>
    <dgm:cxn modelId="{7B3C258F-0FDF-491E-B482-380F5B3A3862}" srcId="{E9342A8A-7133-4454-B0B9-8CF00FDACB29}" destId="{2C07D991-900D-4922-9B68-ACA3225E3733}" srcOrd="4" destOrd="0" parTransId="{317A06E7-72A3-42CF-9968-A345F2474B9F}" sibTransId="{9D2CF331-1069-444F-B3D0-07A643EDDCC6}"/>
    <dgm:cxn modelId="{06AFBF9E-4393-4E9B-8C38-AC75447888D4}" type="presOf" srcId="{E9342A8A-7133-4454-B0B9-8CF00FDACB29}" destId="{EFD4F539-0A4A-4EAB-876C-8A91533DCC11}" srcOrd="0" destOrd="0" presId="urn:microsoft.com/office/officeart/2005/8/layout/vList2"/>
    <dgm:cxn modelId="{F46327B0-A3A0-472A-B9F8-4D3D8EC6EFC7}" srcId="{E9342A8A-7133-4454-B0B9-8CF00FDACB29}" destId="{87061C0C-63E8-431A-8247-39CC1DBD56CA}" srcOrd="1" destOrd="0" parTransId="{0AD1A11E-7EF0-48D0-9E78-C726D967FF45}" sibTransId="{AA2CFA67-D175-4BE2-A972-F1104836FC9D}"/>
    <dgm:cxn modelId="{8A19F7B1-4661-43EB-AD66-523A653547A8}" srcId="{07413B2F-626E-4579-B89E-A10EB128561A}" destId="{35F6CFF6-26DC-4248-9259-FFB4D00A4C49}" srcOrd="2" destOrd="0" parTransId="{7346A8C4-1540-4309-8ADE-970669CDD63C}" sibTransId="{D9B43180-9FA6-46B8-BAC4-2ABA6058B5E8}"/>
    <dgm:cxn modelId="{A827CBB3-6EA6-46A3-A1D1-17171EF662D1}" type="presOf" srcId="{87061C0C-63E8-431A-8247-39CC1DBD56CA}" destId="{8BD8DE80-93C9-4A67-B36F-4E011AFFB6B3}" srcOrd="0" destOrd="0" presId="urn:microsoft.com/office/officeart/2005/8/layout/vList2"/>
    <dgm:cxn modelId="{0CDF7DC9-1FD0-49B5-AD2B-8C66B8B94437}" type="presOf" srcId="{69361644-0578-4599-9B1C-04AE15549A64}" destId="{91AE457B-EAD9-4BA1-856F-EEB70DEE5789}" srcOrd="0" destOrd="1" presId="urn:microsoft.com/office/officeart/2005/8/layout/vList2"/>
    <dgm:cxn modelId="{53DDB9DC-055C-42E3-8077-BA38B73FECB2}" srcId="{07413B2F-626E-4579-B89E-A10EB128561A}" destId="{7E8CF0DE-3213-43FA-9645-1E2C9913D8F2}" srcOrd="0" destOrd="0" parTransId="{E5C399EB-73BB-4325-8C83-D055FD74C585}" sibTransId="{DFCF1801-74F2-4B42-82C9-55EB10651771}"/>
    <dgm:cxn modelId="{6376F4DD-18AE-4C1D-834C-938C2A7984DB}" type="presOf" srcId="{35F6CFF6-26DC-4248-9259-FFB4D00A4C49}" destId="{91AE457B-EAD9-4BA1-856F-EEB70DEE5789}" srcOrd="0" destOrd="2" presId="urn:microsoft.com/office/officeart/2005/8/layout/vList2"/>
    <dgm:cxn modelId="{68EE13DF-B5F9-4E69-8CBD-C97BD5190309}" type="presOf" srcId="{7E8CF0DE-3213-43FA-9645-1E2C9913D8F2}" destId="{91AE457B-EAD9-4BA1-856F-EEB70DEE5789}" srcOrd="0" destOrd="0" presId="urn:microsoft.com/office/officeart/2005/8/layout/vList2"/>
    <dgm:cxn modelId="{BDC71DE3-35C7-4204-9929-A7EB1DE0575A}" type="presOf" srcId="{07413B2F-626E-4579-B89E-A10EB128561A}" destId="{3D66978D-5949-47DF-8035-7ADA5D7213A5}" srcOrd="0" destOrd="0" presId="urn:microsoft.com/office/officeart/2005/8/layout/vList2"/>
    <dgm:cxn modelId="{1CCE6DF9-8CA7-4D25-BBB9-3BE5BD73088C}" srcId="{07413B2F-626E-4579-B89E-A10EB128561A}" destId="{69361644-0578-4599-9B1C-04AE15549A64}" srcOrd="1" destOrd="0" parTransId="{630DD6BE-E0D8-418A-B07B-32240BDDE698}" sibTransId="{03C9AF7E-DA1A-4893-9E1A-D301864F6EB5}"/>
    <dgm:cxn modelId="{1E3F96D1-0177-448B-AB99-C27A05222D73}" type="presParOf" srcId="{EFD4F539-0A4A-4EAB-876C-8A91533DCC11}" destId="{4C3169C5-65E1-4DFC-BCA4-68C3100546F8}" srcOrd="0" destOrd="0" presId="urn:microsoft.com/office/officeart/2005/8/layout/vList2"/>
    <dgm:cxn modelId="{D95D9128-4C91-435A-8638-18236BD2C718}" type="presParOf" srcId="{EFD4F539-0A4A-4EAB-876C-8A91533DCC11}" destId="{9114830D-04A3-4946-9CF1-9B003FE03750}" srcOrd="1" destOrd="0" presId="urn:microsoft.com/office/officeart/2005/8/layout/vList2"/>
    <dgm:cxn modelId="{7FED4116-6575-4F77-AF37-836A0899C466}" type="presParOf" srcId="{EFD4F539-0A4A-4EAB-876C-8A91533DCC11}" destId="{8BD8DE80-93C9-4A67-B36F-4E011AFFB6B3}" srcOrd="2" destOrd="0" presId="urn:microsoft.com/office/officeart/2005/8/layout/vList2"/>
    <dgm:cxn modelId="{C24FB0EA-7E14-4075-A603-4DA34370874D}" type="presParOf" srcId="{EFD4F539-0A4A-4EAB-876C-8A91533DCC11}" destId="{E08A3563-63DE-48ED-B7CF-2B72E870B780}" srcOrd="3" destOrd="0" presId="urn:microsoft.com/office/officeart/2005/8/layout/vList2"/>
    <dgm:cxn modelId="{39F26AAB-40B0-4A1A-8633-CFFA4FB55A6B}" type="presParOf" srcId="{EFD4F539-0A4A-4EAB-876C-8A91533DCC11}" destId="{3D66978D-5949-47DF-8035-7ADA5D7213A5}" srcOrd="4" destOrd="0" presId="urn:microsoft.com/office/officeart/2005/8/layout/vList2"/>
    <dgm:cxn modelId="{1223A053-CB20-4851-8047-EBE319C91715}" type="presParOf" srcId="{EFD4F539-0A4A-4EAB-876C-8A91533DCC11}" destId="{91AE457B-EAD9-4BA1-856F-EEB70DEE5789}" srcOrd="5" destOrd="0" presId="urn:microsoft.com/office/officeart/2005/8/layout/vList2"/>
    <dgm:cxn modelId="{BF44313C-C83F-4E02-B430-07F5A2CD021E}" type="presParOf" srcId="{EFD4F539-0A4A-4EAB-876C-8A91533DCC11}" destId="{18F06247-CF4D-406F-9CE2-0CC468B99676}" srcOrd="6" destOrd="0" presId="urn:microsoft.com/office/officeart/2005/8/layout/vList2"/>
    <dgm:cxn modelId="{68FBEB86-D475-432C-B9DE-294484AD3E04}" type="presParOf" srcId="{EFD4F539-0A4A-4EAB-876C-8A91533DCC11}" destId="{B1D15D18-F73A-4815-B6C5-575E35ED9675}" srcOrd="7" destOrd="0" presId="urn:microsoft.com/office/officeart/2005/8/layout/vList2"/>
    <dgm:cxn modelId="{8505A900-60A6-498C-9BF3-623BB5729E35}" type="presParOf" srcId="{EFD4F539-0A4A-4EAB-876C-8A91533DCC11}" destId="{B3BEFBFA-33C5-4060-87F0-6FE305257DAE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20C805E-9D37-407B-84F9-2358363CA03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492ADFA-A6BD-480F-A89A-D119F3CDC16B}">
      <dgm:prSet phldrT="[Text]" phldr="0" custT="1"/>
      <dgm:spPr/>
      <dgm:t>
        <a:bodyPr/>
        <a:lstStyle/>
        <a:p>
          <a:r>
            <a:rPr lang="en-US" sz="2000" b="1" dirty="0"/>
            <a:t>PURPOSE &amp; NEED</a:t>
          </a:r>
        </a:p>
      </dgm:t>
    </dgm:pt>
    <dgm:pt modelId="{62B5669F-175A-41D1-99CB-813A00FAED1A}" type="parTrans" cxnId="{6FF35A43-8219-4DFD-A2CD-3574768A8126}">
      <dgm:prSet/>
      <dgm:spPr/>
      <dgm:t>
        <a:bodyPr/>
        <a:lstStyle/>
        <a:p>
          <a:endParaRPr lang="en-US"/>
        </a:p>
      </dgm:t>
    </dgm:pt>
    <dgm:pt modelId="{034D2F73-E387-4D05-9C83-063095B4C4CC}" type="sibTrans" cxnId="{6FF35A43-8219-4DFD-A2CD-3574768A8126}">
      <dgm:prSet/>
      <dgm:spPr/>
      <dgm:t>
        <a:bodyPr/>
        <a:lstStyle/>
        <a:p>
          <a:endParaRPr lang="en-US"/>
        </a:p>
      </dgm:t>
    </dgm:pt>
    <dgm:pt modelId="{B20E0C39-45CE-4CA9-B14A-7925C16B1563}">
      <dgm:prSet phldrT="[Text]" phldr="0"/>
      <dgm:spPr/>
      <dgm:t>
        <a:bodyPr/>
        <a:lstStyle/>
        <a:p>
          <a:r>
            <a:rPr lang="en-US" b="1" dirty="0"/>
            <a:t>ALTERNATIVES</a:t>
          </a:r>
        </a:p>
      </dgm:t>
    </dgm:pt>
    <dgm:pt modelId="{A604C669-006D-4047-8F80-ABA19879A047}" type="parTrans" cxnId="{71FF2B1D-4B15-4E6B-BAF3-FD7C2E6DED77}">
      <dgm:prSet/>
      <dgm:spPr/>
      <dgm:t>
        <a:bodyPr/>
        <a:lstStyle/>
        <a:p>
          <a:endParaRPr lang="en-US"/>
        </a:p>
      </dgm:t>
    </dgm:pt>
    <dgm:pt modelId="{EE9116B9-24C7-451B-8025-E065DD283E98}" type="sibTrans" cxnId="{71FF2B1D-4B15-4E6B-BAF3-FD7C2E6DED77}">
      <dgm:prSet/>
      <dgm:spPr/>
      <dgm:t>
        <a:bodyPr/>
        <a:lstStyle/>
        <a:p>
          <a:endParaRPr lang="en-US"/>
        </a:p>
      </dgm:t>
    </dgm:pt>
    <dgm:pt modelId="{AD8492A2-ED9C-464F-A9D3-77467AAB47C0}">
      <dgm:prSet phldrT="[Text]" phldr="0"/>
      <dgm:spPr/>
      <dgm:t>
        <a:bodyPr/>
        <a:lstStyle/>
        <a:p>
          <a:r>
            <a:rPr lang="en-US" b="1" dirty="0"/>
            <a:t>IMPACTS</a:t>
          </a:r>
        </a:p>
      </dgm:t>
    </dgm:pt>
    <dgm:pt modelId="{818E519F-BF01-43DB-AA6A-4BE4194A46E7}" type="parTrans" cxnId="{1FDDE5D8-1AAB-46C1-9787-F1D6DE44568C}">
      <dgm:prSet/>
      <dgm:spPr/>
      <dgm:t>
        <a:bodyPr/>
        <a:lstStyle/>
        <a:p>
          <a:endParaRPr lang="en-US"/>
        </a:p>
      </dgm:t>
    </dgm:pt>
    <dgm:pt modelId="{CA191E4A-83FA-4F1D-A6C8-6901E2E3EB1C}" type="sibTrans" cxnId="{1FDDE5D8-1AAB-46C1-9787-F1D6DE44568C}">
      <dgm:prSet/>
      <dgm:spPr/>
      <dgm:t>
        <a:bodyPr/>
        <a:lstStyle/>
        <a:p>
          <a:endParaRPr lang="en-US"/>
        </a:p>
      </dgm:t>
    </dgm:pt>
    <dgm:pt modelId="{56D6992A-92DD-4749-A71E-E4AAB834901D}">
      <dgm:prSet phldrT="[Text]" phldr="0"/>
      <dgm:spPr/>
      <dgm:t>
        <a:bodyPr/>
        <a:lstStyle/>
        <a:p>
          <a:r>
            <a:rPr lang="en-US" b="1" dirty="0"/>
            <a:t>MITIGATION</a:t>
          </a:r>
        </a:p>
      </dgm:t>
    </dgm:pt>
    <dgm:pt modelId="{2224D862-E913-4D5B-988C-7202602A08FC}" type="parTrans" cxnId="{08E4931A-1D63-432E-9D5F-741BE36FB469}">
      <dgm:prSet/>
      <dgm:spPr/>
      <dgm:t>
        <a:bodyPr/>
        <a:lstStyle/>
        <a:p>
          <a:endParaRPr lang="en-US"/>
        </a:p>
      </dgm:t>
    </dgm:pt>
    <dgm:pt modelId="{5692FDF1-8BAD-4ED5-99BF-584BAACAD3C5}" type="sibTrans" cxnId="{08E4931A-1D63-432E-9D5F-741BE36FB469}">
      <dgm:prSet/>
      <dgm:spPr/>
      <dgm:t>
        <a:bodyPr/>
        <a:lstStyle/>
        <a:p>
          <a:endParaRPr lang="en-US"/>
        </a:p>
      </dgm:t>
    </dgm:pt>
    <dgm:pt modelId="{FA9E8504-F08D-447B-934C-53522C238335}" type="pres">
      <dgm:prSet presAssocID="{B20C805E-9D37-407B-84F9-2358363CA03F}" presName="CompostProcess" presStyleCnt="0">
        <dgm:presLayoutVars>
          <dgm:dir/>
          <dgm:resizeHandles val="exact"/>
        </dgm:presLayoutVars>
      </dgm:prSet>
      <dgm:spPr/>
    </dgm:pt>
    <dgm:pt modelId="{89E3D1B7-8A39-4316-84D2-7026BA097BDC}" type="pres">
      <dgm:prSet presAssocID="{B20C805E-9D37-407B-84F9-2358363CA03F}" presName="arrow" presStyleLbl="bgShp" presStyleIdx="0" presStyleCnt="1"/>
      <dgm:spPr/>
    </dgm:pt>
    <dgm:pt modelId="{FA469BD5-528F-4AFC-9EBF-20FAEE062ADC}" type="pres">
      <dgm:prSet presAssocID="{B20C805E-9D37-407B-84F9-2358363CA03F}" presName="linearProcess" presStyleCnt="0"/>
      <dgm:spPr/>
    </dgm:pt>
    <dgm:pt modelId="{429ED16C-660F-4C97-BCDB-AD9E6238A97C}" type="pres">
      <dgm:prSet presAssocID="{C492ADFA-A6BD-480F-A89A-D119F3CDC16B}" presName="textNode" presStyleLbl="node1" presStyleIdx="0" presStyleCnt="4">
        <dgm:presLayoutVars>
          <dgm:bulletEnabled val="1"/>
        </dgm:presLayoutVars>
      </dgm:prSet>
      <dgm:spPr/>
    </dgm:pt>
    <dgm:pt modelId="{C5495CDC-0BF4-4F5C-A7DE-648A70508177}" type="pres">
      <dgm:prSet presAssocID="{034D2F73-E387-4D05-9C83-063095B4C4CC}" presName="sibTrans" presStyleCnt="0"/>
      <dgm:spPr/>
    </dgm:pt>
    <dgm:pt modelId="{62693BDE-6B13-4F04-BBEB-AAE9DF6B8DFF}" type="pres">
      <dgm:prSet presAssocID="{B20E0C39-45CE-4CA9-B14A-7925C16B1563}" presName="textNode" presStyleLbl="node1" presStyleIdx="1" presStyleCnt="4">
        <dgm:presLayoutVars>
          <dgm:bulletEnabled val="1"/>
        </dgm:presLayoutVars>
      </dgm:prSet>
      <dgm:spPr/>
    </dgm:pt>
    <dgm:pt modelId="{278A8391-CF87-40EA-9643-EAFCBDA0D92C}" type="pres">
      <dgm:prSet presAssocID="{EE9116B9-24C7-451B-8025-E065DD283E98}" presName="sibTrans" presStyleCnt="0"/>
      <dgm:spPr/>
    </dgm:pt>
    <dgm:pt modelId="{001F2DB2-6877-4C62-8C78-D7C5FEA7D06D}" type="pres">
      <dgm:prSet presAssocID="{AD8492A2-ED9C-464F-A9D3-77467AAB47C0}" presName="textNode" presStyleLbl="node1" presStyleIdx="2" presStyleCnt="4">
        <dgm:presLayoutVars>
          <dgm:bulletEnabled val="1"/>
        </dgm:presLayoutVars>
      </dgm:prSet>
      <dgm:spPr/>
    </dgm:pt>
    <dgm:pt modelId="{D7DFF4A6-247B-47D2-84B9-6A3B1714BD34}" type="pres">
      <dgm:prSet presAssocID="{CA191E4A-83FA-4F1D-A6C8-6901E2E3EB1C}" presName="sibTrans" presStyleCnt="0"/>
      <dgm:spPr/>
    </dgm:pt>
    <dgm:pt modelId="{0C55A855-508C-444C-BE37-C6DACE885C52}" type="pres">
      <dgm:prSet presAssocID="{56D6992A-92DD-4749-A71E-E4AAB834901D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08E4931A-1D63-432E-9D5F-741BE36FB469}" srcId="{B20C805E-9D37-407B-84F9-2358363CA03F}" destId="{56D6992A-92DD-4749-A71E-E4AAB834901D}" srcOrd="3" destOrd="0" parTransId="{2224D862-E913-4D5B-988C-7202602A08FC}" sibTransId="{5692FDF1-8BAD-4ED5-99BF-584BAACAD3C5}"/>
    <dgm:cxn modelId="{71FF2B1D-4B15-4E6B-BAF3-FD7C2E6DED77}" srcId="{B20C805E-9D37-407B-84F9-2358363CA03F}" destId="{B20E0C39-45CE-4CA9-B14A-7925C16B1563}" srcOrd="1" destOrd="0" parTransId="{A604C669-006D-4047-8F80-ABA19879A047}" sibTransId="{EE9116B9-24C7-451B-8025-E065DD283E98}"/>
    <dgm:cxn modelId="{916BD622-61E8-450D-B972-0116C4769DC2}" type="presOf" srcId="{B20C805E-9D37-407B-84F9-2358363CA03F}" destId="{FA9E8504-F08D-447B-934C-53522C238335}" srcOrd="0" destOrd="0" presId="urn:microsoft.com/office/officeart/2005/8/layout/hProcess9"/>
    <dgm:cxn modelId="{6FF35A43-8219-4DFD-A2CD-3574768A8126}" srcId="{B20C805E-9D37-407B-84F9-2358363CA03F}" destId="{C492ADFA-A6BD-480F-A89A-D119F3CDC16B}" srcOrd="0" destOrd="0" parTransId="{62B5669F-175A-41D1-99CB-813A00FAED1A}" sibTransId="{034D2F73-E387-4D05-9C83-063095B4C4CC}"/>
    <dgm:cxn modelId="{06C5506B-3BE9-4A13-9B4B-4106DAAF33FF}" type="presOf" srcId="{56D6992A-92DD-4749-A71E-E4AAB834901D}" destId="{0C55A855-508C-444C-BE37-C6DACE885C52}" srcOrd="0" destOrd="0" presId="urn:microsoft.com/office/officeart/2005/8/layout/hProcess9"/>
    <dgm:cxn modelId="{23054B70-5695-4186-9AA6-844424BCE4C3}" type="presOf" srcId="{C492ADFA-A6BD-480F-A89A-D119F3CDC16B}" destId="{429ED16C-660F-4C97-BCDB-AD9E6238A97C}" srcOrd="0" destOrd="0" presId="urn:microsoft.com/office/officeart/2005/8/layout/hProcess9"/>
    <dgm:cxn modelId="{FECF507B-85C7-405F-8216-DCC31E0A0233}" type="presOf" srcId="{AD8492A2-ED9C-464F-A9D3-77467AAB47C0}" destId="{001F2DB2-6877-4C62-8C78-D7C5FEA7D06D}" srcOrd="0" destOrd="0" presId="urn:microsoft.com/office/officeart/2005/8/layout/hProcess9"/>
    <dgm:cxn modelId="{AFA236D5-E379-4B53-A18B-E9BF5A6F1B5B}" type="presOf" srcId="{B20E0C39-45CE-4CA9-B14A-7925C16B1563}" destId="{62693BDE-6B13-4F04-BBEB-AAE9DF6B8DFF}" srcOrd="0" destOrd="0" presId="urn:microsoft.com/office/officeart/2005/8/layout/hProcess9"/>
    <dgm:cxn modelId="{1FDDE5D8-1AAB-46C1-9787-F1D6DE44568C}" srcId="{B20C805E-9D37-407B-84F9-2358363CA03F}" destId="{AD8492A2-ED9C-464F-A9D3-77467AAB47C0}" srcOrd="2" destOrd="0" parTransId="{818E519F-BF01-43DB-AA6A-4BE4194A46E7}" sibTransId="{CA191E4A-83FA-4F1D-A6C8-6901E2E3EB1C}"/>
    <dgm:cxn modelId="{AE75B394-15E2-4133-81AC-74B0DFBDA31C}" type="presParOf" srcId="{FA9E8504-F08D-447B-934C-53522C238335}" destId="{89E3D1B7-8A39-4316-84D2-7026BA097BDC}" srcOrd="0" destOrd="0" presId="urn:microsoft.com/office/officeart/2005/8/layout/hProcess9"/>
    <dgm:cxn modelId="{6CB24E24-2003-490C-B89A-D5AA3F532F31}" type="presParOf" srcId="{FA9E8504-F08D-447B-934C-53522C238335}" destId="{FA469BD5-528F-4AFC-9EBF-20FAEE062ADC}" srcOrd="1" destOrd="0" presId="urn:microsoft.com/office/officeart/2005/8/layout/hProcess9"/>
    <dgm:cxn modelId="{6E787E3D-90CB-4611-AFE7-4E1C248C7307}" type="presParOf" srcId="{FA469BD5-528F-4AFC-9EBF-20FAEE062ADC}" destId="{429ED16C-660F-4C97-BCDB-AD9E6238A97C}" srcOrd="0" destOrd="0" presId="urn:microsoft.com/office/officeart/2005/8/layout/hProcess9"/>
    <dgm:cxn modelId="{4BE84389-166F-4525-A29B-74DF5F35E707}" type="presParOf" srcId="{FA469BD5-528F-4AFC-9EBF-20FAEE062ADC}" destId="{C5495CDC-0BF4-4F5C-A7DE-648A70508177}" srcOrd="1" destOrd="0" presId="urn:microsoft.com/office/officeart/2005/8/layout/hProcess9"/>
    <dgm:cxn modelId="{66E27B09-AE9C-4A53-B733-081298E8B60F}" type="presParOf" srcId="{FA469BD5-528F-4AFC-9EBF-20FAEE062ADC}" destId="{62693BDE-6B13-4F04-BBEB-AAE9DF6B8DFF}" srcOrd="2" destOrd="0" presId="urn:microsoft.com/office/officeart/2005/8/layout/hProcess9"/>
    <dgm:cxn modelId="{C07F5BAF-FA55-4722-9398-02DA3D55ADD6}" type="presParOf" srcId="{FA469BD5-528F-4AFC-9EBF-20FAEE062ADC}" destId="{278A8391-CF87-40EA-9643-EAFCBDA0D92C}" srcOrd="3" destOrd="0" presId="urn:microsoft.com/office/officeart/2005/8/layout/hProcess9"/>
    <dgm:cxn modelId="{E9B5E58C-208F-4A86-9D81-6D860918EAC7}" type="presParOf" srcId="{FA469BD5-528F-4AFC-9EBF-20FAEE062ADC}" destId="{001F2DB2-6877-4C62-8C78-D7C5FEA7D06D}" srcOrd="4" destOrd="0" presId="urn:microsoft.com/office/officeart/2005/8/layout/hProcess9"/>
    <dgm:cxn modelId="{01B6C119-999D-4D17-9D03-93FCD894925E}" type="presParOf" srcId="{FA469BD5-528F-4AFC-9EBF-20FAEE062ADC}" destId="{D7DFF4A6-247B-47D2-84B9-6A3B1714BD34}" srcOrd="5" destOrd="0" presId="urn:microsoft.com/office/officeart/2005/8/layout/hProcess9"/>
    <dgm:cxn modelId="{0B197075-7E7A-43CD-83AB-56AC7E8A3B11}" type="presParOf" srcId="{FA469BD5-528F-4AFC-9EBF-20FAEE062ADC}" destId="{0C55A855-508C-444C-BE37-C6DACE885C52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992AB1E-88F4-4E75-B8A2-A8C5A9E089FA}" type="doc">
      <dgm:prSet loTypeId="urn:microsoft.com/office/officeart/2005/8/layout/defaul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FF5F8C8-4339-426F-B67B-E124E8561B4D}">
      <dgm:prSet phldrT="[Text]" custT="1"/>
      <dgm:spPr>
        <a:gradFill flip="none" rotWithShape="0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en-US" sz="2800" b="1" dirty="0"/>
            <a:t>CONGESTION</a:t>
          </a:r>
          <a:endParaRPr lang="en-US" sz="2000" b="1" dirty="0"/>
        </a:p>
      </dgm:t>
    </dgm:pt>
    <dgm:pt modelId="{5005B0C4-3BCC-4637-994B-35033B56EE6A}" type="parTrans" cxnId="{BA901FCC-3670-46AB-900B-FF719F38C019}">
      <dgm:prSet/>
      <dgm:spPr/>
      <dgm:t>
        <a:bodyPr/>
        <a:lstStyle/>
        <a:p>
          <a:endParaRPr lang="en-US" sz="1600"/>
        </a:p>
      </dgm:t>
    </dgm:pt>
    <dgm:pt modelId="{5E91C557-A886-4AE7-B57A-437E0E651C1B}" type="sibTrans" cxnId="{BA901FCC-3670-46AB-900B-FF719F38C019}">
      <dgm:prSet/>
      <dgm:spPr/>
      <dgm:t>
        <a:bodyPr/>
        <a:lstStyle/>
        <a:p>
          <a:endParaRPr lang="en-US" sz="1600"/>
        </a:p>
      </dgm:t>
    </dgm:pt>
    <dgm:pt modelId="{ED6F5FA7-AAA4-4C14-88C7-FD55739F5DA1}">
      <dgm:prSet phldrT="[Text]" custT="1"/>
      <dgm:spPr>
        <a:gradFill flip="none" rotWithShape="0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en-US" sz="2800" b="1" dirty="0"/>
            <a:t>FACILITY DEFICIENCIES</a:t>
          </a:r>
        </a:p>
      </dgm:t>
    </dgm:pt>
    <dgm:pt modelId="{16AF8410-51DA-4863-A97B-27B9A10CB773}" type="parTrans" cxnId="{A998A720-DE3E-4AFD-8E54-513CF489B06B}">
      <dgm:prSet/>
      <dgm:spPr/>
      <dgm:t>
        <a:bodyPr/>
        <a:lstStyle/>
        <a:p>
          <a:endParaRPr lang="en-US" sz="1600"/>
        </a:p>
      </dgm:t>
    </dgm:pt>
    <dgm:pt modelId="{A9AD3067-8663-4AA6-B626-24296340FA0D}" type="sibTrans" cxnId="{A998A720-DE3E-4AFD-8E54-513CF489B06B}">
      <dgm:prSet/>
      <dgm:spPr/>
      <dgm:t>
        <a:bodyPr/>
        <a:lstStyle/>
        <a:p>
          <a:endParaRPr lang="en-US" sz="1600"/>
        </a:p>
      </dgm:t>
    </dgm:pt>
    <dgm:pt modelId="{B49589B8-E84C-4F36-BF91-BD0B57BF4CD8}">
      <dgm:prSet phldrT="[Text]" custT="1"/>
      <dgm:spPr>
        <a:gradFill flip="none" rotWithShape="0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en-US" sz="2800" b="1" dirty="0"/>
            <a:t>SYSTEM LINKAGES</a:t>
          </a:r>
        </a:p>
      </dgm:t>
    </dgm:pt>
    <dgm:pt modelId="{9C76427F-2A11-4E4E-A69C-F1ACF53389CE}" type="parTrans" cxnId="{4788946E-268F-4542-B98A-BCF640CBB3AC}">
      <dgm:prSet/>
      <dgm:spPr/>
      <dgm:t>
        <a:bodyPr/>
        <a:lstStyle/>
        <a:p>
          <a:endParaRPr lang="en-US" sz="1600"/>
        </a:p>
      </dgm:t>
    </dgm:pt>
    <dgm:pt modelId="{CF5F1A68-8817-4063-8B22-F7A46DFF1359}" type="sibTrans" cxnId="{4788946E-268F-4542-B98A-BCF640CBB3AC}">
      <dgm:prSet/>
      <dgm:spPr/>
      <dgm:t>
        <a:bodyPr/>
        <a:lstStyle/>
        <a:p>
          <a:endParaRPr lang="en-US" sz="1600"/>
        </a:p>
      </dgm:t>
    </dgm:pt>
    <dgm:pt modelId="{FAD220ED-5BDC-4AF4-A49F-EFD785512277}">
      <dgm:prSet phldrT="[Text]" custT="1"/>
      <dgm:spPr>
        <a:gradFill flip="none" rotWithShape="0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en-US" sz="2400" b="1" dirty="0"/>
            <a:t>MODAL</a:t>
          </a:r>
          <a:r>
            <a:rPr lang="en-US" sz="2800" b="1" dirty="0"/>
            <a:t> </a:t>
          </a:r>
          <a:r>
            <a:rPr lang="en-US" sz="2400" b="1" dirty="0"/>
            <a:t>INTERRELATION-SHIPS</a:t>
          </a:r>
        </a:p>
      </dgm:t>
    </dgm:pt>
    <dgm:pt modelId="{5DEC5C3C-53FF-468C-8159-AF898777D652}" type="parTrans" cxnId="{F8BF73BD-DFAA-4014-978D-6C1CE4961FA4}">
      <dgm:prSet/>
      <dgm:spPr/>
      <dgm:t>
        <a:bodyPr/>
        <a:lstStyle/>
        <a:p>
          <a:endParaRPr lang="en-US" sz="1600"/>
        </a:p>
      </dgm:t>
    </dgm:pt>
    <dgm:pt modelId="{D1E4547F-6B21-4B8E-83ED-448AAF63D9B5}" type="sibTrans" cxnId="{F8BF73BD-DFAA-4014-978D-6C1CE4961FA4}">
      <dgm:prSet/>
      <dgm:spPr/>
      <dgm:t>
        <a:bodyPr/>
        <a:lstStyle/>
        <a:p>
          <a:endParaRPr lang="en-US" sz="1600"/>
        </a:p>
      </dgm:t>
    </dgm:pt>
    <dgm:pt modelId="{1FFD3FFC-CA09-4194-97D4-51C69B10A462}">
      <dgm:prSet phldrT="[Text]" custT="1"/>
      <dgm:spPr>
        <a:gradFill flip="none" rotWithShape="0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en-US" sz="2800" b="1" dirty="0"/>
            <a:t>LEGISLATION</a:t>
          </a:r>
        </a:p>
      </dgm:t>
    </dgm:pt>
    <dgm:pt modelId="{A2DD9F2B-4B29-45EE-AE5F-4FF092A17797}" type="parTrans" cxnId="{1B7CEFBF-814D-418C-AB11-5E7556F19CB7}">
      <dgm:prSet/>
      <dgm:spPr/>
      <dgm:t>
        <a:bodyPr/>
        <a:lstStyle/>
        <a:p>
          <a:endParaRPr lang="en-US" sz="1600"/>
        </a:p>
      </dgm:t>
    </dgm:pt>
    <dgm:pt modelId="{ED2D391B-CC97-4AB4-A5B0-148E24F1BB21}" type="sibTrans" cxnId="{1B7CEFBF-814D-418C-AB11-5E7556F19CB7}">
      <dgm:prSet/>
      <dgm:spPr/>
      <dgm:t>
        <a:bodyPr/>
        <a:lstStyle/>
        <a:p>
          <a:endParaRPr lang="en-US" sz="1600"/>
        </a:p>
      </dgm:t>
    </dgm:pt>
    <dgm:pt modelId="{DD59B088-5407-4607-B757-AD8EE7713974}">
      <dgm:prSet custT="1"/>
      <dgm:spPr>
        <a:gradFill flip="none" rotWithShape="0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 anchor="ctr" anchorCtr="1"/>
        <a:lstStyle/>
        <a:p>
          <a:r>
            <a:rPr lang="en-US" sz="2800" b="1" dirty="0"/>
            <a:t>MOBILITY</a:t>
          </a:r>
        </a:p>
      </dgm:t>
    </dgm:pt>
    <dgm:pt modelId="{84D2F000-ED56-4712-9B83-D35D2C82ADBD}" type="parTrans" cxnId="{F58F3A68-6F14-49A8-9C20-1EE165D0DD7B}">
      <dgm:prSet/>
      <dgm:spPr/>
      <dgm:t>
        <a:bodyPr/>
        <a:lstStyle/>
        <a:p>
          <a:endParaRPr lang="en-US" sz="1600"/>
        </a:p>
      </dgm:t>
    </dgm:pt>
    <dgm:pt modelId="{9E858D8E-4C96-4AB4-94C8-570324284B2F}" type="sibTrans" cxnId="{F58F3A68-6F14-49A8-9C20-1EE165D0DD7B}">
      <dgm:prSet/>
      <dgm:spPr/>
      <dgm:t>
        <a:bodyPr/>
        <a:lstStyle/>
        <a:p>
          <a:endParaRPr lang="en-US" sz="1600"/>
        </a:p>
      </dgm:t>
    </dgm:pt>
    <dgm:pt modelId="{E5FE20A3-B409-41A3-927C-D8445496A28F}">
      <dgm:prSet custT="1"/>
      <dgm:spPr>
        <a:gradFill flip="none" rotWithShape="0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en-US" sz="2800" b="1" dirty="0"/>
            <a:t>ECONOMIC DEVELOPMENT</a:t>
          </a:r>
        </a:p>
      </dgm:t>
    </dgm:pt>
    <dgm:pt modelId="{21E3BB66-8EA0-4354-AAAC-B005E99D33B1}" type="parTrans" cxnId="{C6AA66C9-F77A-4885-9B3A-6825121DE417}">
      <dgm:prSet/>
      <dgm:spPr/>
      <dgm:t>
        <a:bodyPr/>
        <a:lstStyle/>
        <a:p>
          <a:endParaRPr lang="en-US" sz="1600"/>
        </a:p>
      </dgm:t>
    </dgm:pt>
    <dgm:pt modelId="{36E88FB6-1191-4738-9133-1BC0FC783FA7}" type="sibTrans" cxnId="{C6AA66C9-F77A-4885-9B3A-6825121DE417}">
      <dgm:prSet/>
      <dgm:spPr/>
      <dgm:t>
        <a:bodyPr/>
        <a:lstStyle/>
        <a:p>
          <a:endParaRPr lang="en-US" sz="1600"/>
        </a:p>
      </dgm:t>
    </dgm:pt>
    <dgm:pt modelId="{5329253B-CEA7-452F-93C4-EE43DEBEFAB1}">
      <dgm:prSet custT="1"/>
      <dgm:spPr>
        <a:gradFill flip="none" rotWithShape="0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 anchor="ctr" anchorCtr="1"/>
        <a:lstStyle/>
        <a:p>
          <a:r>
            <a:rPr lang="en-US" sz="2800" b="1" dirty="0"/>
            <a:t>SAFETY*</a:t>
          </a:r>
        </a:p>
      </dgm:t>
    </dgm:pt>
    <dgm:pt modelId="{4225FFB2-E7B1-4BAF-B9DB-3B83C260CB3B}" type="parTrans" cxnId="{6B4A844E-CCA9-4E67-A32B-0803C98AABC0}">
      <dgm:prSet/>
      <dgm:spPr/>
      <dgm:t>
        <a:bodyPr/>
        <a:lstStyle/>
        <a:p>
          <a:endParaRPr lang="en-US" sz="1600"/>
        </a:p>
      </dgm:t>
    </dgm:pt>
    <dgm:pt modelId="{1DC1E606-FE9A-41D9-AD3E-7672A6D8F54C}" type="sibTrans" cxnId="{6B4A844E-CCA9-4E67-A32B-0803C98AABC0}">
      <dgm:prSet/>
      <dgm:spPr/>
      <dgm:t>
        <a:bodyPr/>
        <a:lstStyle/>
        <a:p>
          <a:endParaRPr lang="en-US" sz="1600"/>
        </a:p>
      </dgm:t>
    </dgm:pt>
    <dgm:pt modelId="{38920918-855D-40CD-964B-84055644B68C}" type="pres">
      <dgm:prSet presAssocID="{2992AB1E-88F4-4E75-B8A2-A8C5A9E089FA}" presName="diagram" presStyleCnt="0">
        <dgm:presLayoutVars>
          <dgm:dir/>
          <dgm:resizeHandles val="exact"/>
        </dgm:presLayoutVars>
      </dgm:prSet>
      <dgm:spPr/>
    </dgm:pt>
    <dgm:pt modelId="{2B1B1D24-7D9B-45B0-BFCA-C4CC5961A319}" type="pres">
      <dgm:prSet presAssocID="{1FF5F8C8-4339-426F-B67B-E124E8561B4D}" presName="node" presStyleLbl="node1" presStyleIdx="0" presStyleCnt="8">
        <dgm:presLayoutVars>
          <dgm:bulletEnabled val="1"/>
        </dgm:presLayoutVars>
      </dgm:prSet>
      <dgm:spPr/>
    </dgm:pt>
    <dgm:pt modelId="{61232742-3DA5-4791-8D8F-802E5C1D87ED}" type="pres">
      <dgm:prSet presAssocID="{5E91C557-A886-4AE7-B57A-437E0E651C1B}" presName="sibTrans" presStyleCnt="0"/>
      <dgm:spPr/>
    </dgm:pt>
    <dgm:pt modelId="{873D34F7-0C8C-4264-840B-83ABF63615E1}" type="pres">
      <dgm:prSet presAssocID="{ED6F5FA7-AAA4-4C14-88C7-FD55739F5DA1}" presName="node" presStyleLbl="node1" presStyleIdx="1" presStyleCnt="8">
        <dgm:presLayoutVars>
          <dgm:bulletEnabled val="1"/>
        </dgm:presLayoutVars>
      </dgm:prSet>
      <dgm:spPr/>
    </dgm:pt>
    <dgm:pt modelId="{BFD48833-0A0D-4416-A803-B5954907FA5A}" type="pres">
      <dgm:prSet presAssocID="{A9AD3067-8663-4AA6-B626-24296340FA0D}" presName="sibTrans" presStyleCnt="0"/>
      <dgm:spPr/>
    </dgm:pt>
    <dgm:pt modelId="{B5A0F257-E790-45A3-9E43-8F4A865D090D}" type="pres">
      <dgm:prSet presAssocID="{B49589B8-E84C-4F36-BF91-BD0B57BF4CD8}" presName="node" presStyleLbl="node1" presStyleIdx="2" presStyleCnt="8">
        <dgm:presLayoutVars>
          <dgm:bulletEnabled val="1"/>
        </dgm:presLayoutVars>
      </dgm:prSet>
      <dgm:spPr/>
    </dgm:pt>
    <dgm:pt modelId="{2683D5F1-4C53-4EF0-91D6-A03003808A94}" type="pres">
      <dgm:prSet presAssocID="{CF5F1A68-8817-4063-8B22-F7A46DFF1359}" presName="sibTrans" presStyleCnt="0"/>
      <dgm:spPr/>
    </dgm:pt>
    <dgm:pt modelId="{91FE6D03-1F6B-4848-82AF-621A3DE6B655}" type="pres">
      <dgm:prSet presAssocID="{FAD220ED-5BDC-4AF4-A49F-EFD785512277}" presName="node" presStyleLbl="node1" presStyleIdx="3" presStyleCnt="8">
        <dgm:presLayoutVars>
          <dgm:bulletEnabled val="1"/>
        </dgm:presLayoutVars>
      </dgm:prSet>
      <dgm:spPr/>
    </dgm:pt>
    <dgm:pt modelId="{8429A389-37C1-4FC9-A91F-3C04748BC309}" type="pres">
      <dgm:prSet presAssocID="{D1E4547F-6B21-4B8E-83ED-448AAF63D9B5}" presName="sibTrans" presStyleCnt="0"/>
      <dgm:spPr/>
    </dgm:pt>
    <dgm:pt modelId="{88B72FB0-C65C-466A-8DB5-0EE479F27A1F}" type="pres">
      <dgm:prSet presAssocID="{1FFD3FFC-CA09-4194-97D4-51C69B10A462}" presName="node" presStyleLbl="node1" presStyleIdx="4" presStyleCnt="8">
        <dgm:presLayoutVars>
          <dgm:bulletEnabled val="1"/>
        </dgm:presLayoutVars>
      </dgm:prSet>
      <dgm:spPr/>
    </dgm:pt>
    <dgm:pt modelId="{1A6640DF-4D53-4478-861F-DB7C18D2B704}" type="pres">
      <dgm:prSet presAssocID="{ED2D391B-CC97-4AB4-A5B0-148E24F1BB21}" presName="sibTrans" presStyleCnt="0"/>
      <dgm:spPr/>
    </dgm:pt>
    <dgm:pt modelId="{D0604F7E-DACE-44AF-AB58-402020C7DDF8}" type="pres">
      <dgm:prSet presAssocID="{E5FE20A3-B409-41A3-927C-D8445496A28F}" presName="node" presStyleLbl="node1" presStyleIdx="5" presStyleCnt="8">
        <dgm:presLayoutVars>
          <dgm:bulletEnabled val="1"/>
        </dgm:presLayoutVars>
      </dgm:prSet>
      <dgm:spPr/>
    </dgm:pt>
    <dgm:pt modelId="{3B77A1EA-0FD9-41B9-A703-76B4F8D0A857}" type="pres">
      <dgm:prSet presAssocID="{36E88FB6-1191-4738-9133-1BC0FC783FA7}" presName="sibTrans" presStyleCnt="0"/>
      <dgm:spPr/>
    </dgm:pt>
    <dgm:pt modelId="{EA1254B0-4EBE-4C1A-A561-158933B8AA4D}" type="pres">
      <dgm:prSet presAssocID="{DD59B088-5407-4607-B757-AD8EE7713974}" presName="node" presStyleLbl="node1" presStyleIdx="6" presStyleCnt="8">
        <dgm:presLayoutVars>
          <dgm:bulletEnabled val="1"/>
        </dgm:presLayoutVars>
      </dgm:prSet>
      <dgm:spPr/>
    </dgm:pt>
    <dgm:pt modelId="{8FA73E4D-AF5A-4C80-A0D7-0C09E5C177D2}" type="pres">
      <dgm:prSet presAssocID="{9E858D8E-4C96-4AB4-94C8-570324284B2F}" presName="sibTrans" presStyleCnt="0"/>
      <dgm:spPr/>
    </dgm:pt>
    <dgm:pt modelId="{85255B67-CE3E-448E-A35F-FAA37EEA1C28}" type="pres">
      <dgm:prSet presAssocID="{5329253B-CEA7-452F-93C4-EE43DEBEFAB1}" presName="node" presStyleLbl="node1" presStyleIdx="7" presStyleCnt="8">
        <dgm:presLayoutVars>
          <dgm:bulletEnabled val="1"/>
        </dgm:presLayoutVars>
      </dgm:prSet>
      <dgm:spPr/>
    </dgm:pt>
  </dgm:ptLst>
  <dgm:cxnLst>
    <dgm:cxn modelId="{1EC8E60A-16ED-4E77-B4CA-0CB371D809FC}" type="presOf" srcId="{DD59B088-5407-4607-B757-AD8EE7713974}" destId="{EA1254B0-4EBE-4C1A-A561-158933B8AA4D}" srcOrd="0" destOrd="0" presId="urn:microsoft.com/office/officeart/2005/8/layout/default"/>
    <dgm:cxn modelId="{A998A720-DE3E-4AFD-8E54-513CF489B06B}" srcId="{2992AB1E-88F4-4E75-B8A2-A8C5A9E089FA}" destId="{ED6F5FA7-AAA4-4C14-88C7-FD55739F5DA1}" srcOrd="1" destOrd="0" parTransId="{16AF8410-51DA-4863-A97B-27B9A10CB773}" sibTransId="{A9AD3067-8663-4AA6-B626-24296340FA0D}"/>
    <dgm:cxn modelId="{71607030-5977-4515-875F-281EFE5EE515}" type="presOf" srcId="{FAD220ED-5BDC-4AF4-A49F-EFD785512277}" destId="{91FE6D03-1F6B-4848-82AF-621A3DE6B655}" srcOrd="0" destOrd="0" presId="urn:microsoft.com/office/officeart/2005/8/layout/default"/>
    <dgm:cxn modelId="{CF369762-94E1-4346-A48F-22D511E66A2F}" type="presOf" srcId="{E5FE20A3-B409-41A3-927C-D8445496A28F}" destId="{D0604F7E-DACE-44AF-AB58-402020C7DDF8}" srcOrd="0" destOrd="0" presId="urn:microsoft.com/office/officeart/2005/8/layout/default"/>
    <dgm:cxn modelId="{FF444E67-1623-4225-A633-12D205FD49B4}" type="presOf" srcId="{B49589B8-E84C-4F36-BF91-BD0B57BF4CD8}" destId="{B5A0F257-E790-45A3-9E43-8F4A865D090D}" srcOrd="0" destOrd="0" presId="urn:microsoft.com/office/officeart/2005/8/layout/default"/>
    <dgm:cxn modelId="{F58F3A68-6F14-49A8-9C20-1EE165D0DD7B}" srcId="{2992AB1E-88F4-4E75-B8A2-A8C5A9E089FA}" destId="{DD59B088-5407-4607-B757-AD8EE7713974}" srcOrd="6" destOrd="0" parTransId="{84D2F000-ED56-4712-9B83-D35D2C82ADBD}" sibTransId="{9E858D8E-4C96-4AB4-94C8-570324284B2F}"/>
    <dgm:cxn modelId="{6AA37949-3764-4B77-A87C-849D0614B6EA}" type="presOf" srcId="{ED6F5FA7-AAA4-4C14-88C7-FD55739F5DA1}" destId="{873D34F7-0C8C-4264-840B-83ABF63615E1}" srcOrd="0" destOrd="0" presId="urn:microsoft.com/office/officeart/2005/8/layout/default"/>
    <dgm:cxn modelId="{6B4A844E-CCA9-4E67-A32B-0803C98AABC0}" srcId="{2992AB1E-88F4-4E75-B8A2-A8C5A9E089FA}" destId="{5329253B-CEA7-452F-93C4-EE43DEBEFAB1}" srcOrd="7" destOrd="0" parTransId="{4225FFB2-E7B1-4BAF-B9DB-3B83C260CB3B}" sibTransId="{1DC1E606-FE9A-41D9-AD3E-7672A6D8F54C}"/>
    <dgm:cxn modelId="{4788946E-268F-4542-B98A-BCF640CBB3AC}" srcId="{2992AB1E-88F4-4E75-B8A2-A8C5A9E089FA}" destId="{B49589B8-E84C-4F36-BF91-BD0B57BF4CD8}" srcOrd="2" destOrd="0" parTransId="{9C76427F-2A11-4E4E-A69C-F1ACF53389CE}" sibTransId="{CF5F1A68-8817-4063-8B22-F7A46DFF1359}"/>
    <dgm:cxn modelId="{6AEA7C76-EB17-4C4A-BAD8-EE3B8A4CDDCD}" type="presOf" srcId="{5329253B-CEA7-452F-93C4-EE43DEBEFAB1}" destId="{85255B67-CE3E-448E-A35F-FAA37EEA1C28}" srcOrd="0" destOrd="0" presId="urn:microsoft.com/office/officeart/2005/8/layout/default"/>
    <dgm:cxn modelId="{D4A16CAE-1BEC-4C0B-8057-11E1DF7A709C}" type="presOf" srcId="{1FF5F8C8-4339-426F-B67B-E124E8561B4D}" destId="{2B1B1D24-7D9B-45B0-BFCA-C4CC5961A319}" srcOrd="0" destOrd="0" presId="urn:microsoft.com/office/officeart/2005/8/layout/default"/>
    <dgm:cxn modelId="{F8BF73BD-DFAA-4014-978D-6C1CE4961FA4}" srcId="{2992AB1E-88F4-4E75-B8A2-A8C5A9E089FA}" destId="{FAD220ED-5BDC-4AF4-A49F-EFD785512277}" srcOrd="3" destOrd="0" parTransId="{5DEC5C3C-53FF-468C-8159-AF898777D652}" sibTransId="{D1E4547F-6B21-4B8E-83ED-448AAF63D9B5}"/>
    <dgm:cxn modelId="{0B2857BE-2E30-4E55-9020-0F3A0A38A5EA}" type="presOf" srcId="{1FFD3FFC-CA09-4194-97D4-51C69B10A462}" destId="{88B72FB0-C65C-466A-8DB5-0EE479F27A1F}" srcOrd="0" destOrd="0" presId="urn:microsoft.com/office/officeart/2005/8/layout/default"/>
    <dgm:cxn modelId="{1B7CEFBF-814D-418C-AB11-5E7556F19CB7}" srcId="{2992AB1E-88F4-4E75-B8A2-A8C5A9E089FA}" destId="{1FFD3FFC-CA09-4194-97D4-51C69B10A462}" srcOrd="4" destOrd="0" parTransId="{A2DD9F2B-4B29-45EE-AE5F-4FF092A17797}" sibTransId="{ED2D391B-CC97-4AB4-A5B0-148E24F1BB21}"/>
    <dgm:cxn modelId="{C6AA66C9-F77A-4885-9B3A-6825121DE417}" srcId="{2992AB1E-88F4-4E75-B8A2-A8C5A9E089FA}" destId="{E5FE20A3-B409-41A3-927C-D8445496A28F}" srcOrd="5" destOrd="0" parTransId="{21E3BB66-8EA0-4354-AAAC-B005E99D33B1}" sibTransId="{36E88FB6-1191-4738-9133-1BC0FC783FA7}"/>
    <dgm:cxn modelId="{BA901FCC-3670-46AB-900B-FF719F38C019}" srcId="{2992AB1E-88F4-4E75-B8A2-A8C5A9E089FA}" destId="{1FF5F8C8-4339-426F-B67B-E124E8561B4D}" srcOrd="0" destOrd="0" parTransId="{5005B0C4-3BCC-4637-994B-35033B56EE6A}" sibTransId="{5E91C557-A886-4AE7-B57A-437E0E651C1B}"/>
    <dgm:cxn modelId="{F62486D7-E371-4F47-A7C7-4D7282980028}" type="presOf" srcId="{2992AB1E-88F4-4E75-B8A2-A8C5A9E089FA}" destId="{38920918-855D-40CD-964B-84055644B68C}" srcOrd="0" destOrd="0" presId="urn:microsoft.com/office/officeart/2005/8/layout/default"/>
    <dgm:cxn modelId="{69AD34FD-0DC4-4A41-B98F-DED030E15E23}" type="presParOf" srcId="{38920918-855D-40CD-964B-84055644B68C}" destId="{2B1B1D24-7D9B-45B0-BFCA-C4CC5961A319}" srcOrd="0" destOrd="0" presId="urn:microsoft.com/office/officeart/2005/8/layout/default"/>
    <dgm:cxn modelId="{53242825-B262-4191-BC97-E767558466C8}" type="presParOf" srcId="{38920918-855D-40CD-964B-84055644B68C}" destId="{61232742-3DA5-4791-8D8F-802E5C1D87ED}" srcOrd="1" destOrd="0" presId="urn:microsoft.com/office/officeart/2005/8/layout/default"/>
    <dgm:cxn modelId="{6BE40EC0-3858-46FC-81AB-92A596870354}" type="presParOf" srcId="{38920918-855D-40CD-964B-84055644B68C}" destId="{873D34F7-0C8C-4264-840B-83ABF63615E1}" srcOrd="2" destOrd="0" presId="urn:microsoft.com/office/officeart/2005/8/layout/default"/>
    <dgm:cxn modelId="{4B2823A4-9913-4E46-8239-94D98C964661}" type="presParOf" srcId="{38920918-855D-40CD-964B-84055644B68C}" destId="{BFD48833-0A0D-4416-A803-B5954907FA5A}" srcOrd="3" destOrd="0" presId="urn:microsoft.com/office/officeart/2005/8/layout/default"/>
    <dgm:cxn modelId="{73534BB8-1C0A-4149-BECC-E5F150A0C567}" type="presParOf" srcId="{38920918-855D-40CD-964B-84055644B68C}" destId="{B5A0F257-E790-45A3-9E43-8F4A865D090D}" srcOrd="4" destOrd="0" presId="urn:microsoft.com/office/officeart/2005/8/layout/default"/>
    <dgm:cxn modelId="{8DAC0469-6DB8-4AC4-83F9-B9DE936C4C1B}" type="presParOf" srcId="{38920918-855D-40CD-964B-84055644B68C}" destId="{2683D5F1-4C53-4EF0-91D6-A03003808A94}" srcOrd="5" destOrd="0" presId="urn:microsoft.com/office/officeart/2005/8/layout/default"/>
    <dgm:cxn modelId="{6A4C83C3-7705-441A-B5BC-50E903D2A6BC}" type="presParOf" srcId="{38920918-855D-40CD-964B-84055644B68C}" destId="{91FE6D03-1F6B-4848-82AF-621A3DE6B655}" srcOrd="6" destOrd="0" presId="urn:microsoft.com/office/officeart/2005/8/layout/default"/>
    <dgm:cxn modelId="{D30DACC1-31A7-4E04-8649-AF79B5E408CA}" type="presParOf" srcId="{38920918-855D-40CD-964B-84055644B68C}" destId="{8429A389-37C1-4FC9-A91F-3C04748BC309}" srcOrd="7" destOrd="0" presId="urn:microsoft.com/office/officeart/2005/8/layout/default"/>
    <dgm:cxn modelId="{F5D37CE3-2687-4021-B641-2539C6D298A5}" type="presParOf" srcId="{38920918-855D-40CD-964B-84055644B68C}" destId="{88B72FB0-C65C-466A-8DB5-0EE479F27A1F}" srcOrd="8" destOrd="0" presId="urn:microsoft.com/office/officeart/2005/8/layout/default"/>
    <dgm:cxn modelId="{4FAC2640-5747-4F5C-9581-CE0B0056CAA7}" type="presParOf" srcId="{38920918-855D-40CD-964B-84055644B68C}" destId="{1A6640DF-4D53-4478-861F-DB7C18D2B704}" srcOrd="9" destOrd="0" presId="urn:microsoft.com/office/officeart/2005/8/layout/default"/>
    <dgm:cxn modelId="{E946E6CA-0A0A-41A1-9FF4-DFB276667255}" type="presParOf" srcId="{38920918-855D-40CD-964B-84055644B68C}" destId="{D0604F7E-DACE-44AF-AB58-402020C7DDF8}" srcOrd="10" destOrd="0" presId="urn:microsoft.com/office/officeart/2005/8/layout/default"/>
    <dgm:cxn modelId="{BACE5CEC-25D8-4361-A793-75B1D1B9B790}" type="presParOf" srcId="{38920918-855D-40CD-964B-84055644B68C}" destId="{3B77A1EA-0FD9-41B9-A703-76B4F8D0A857}" srcOrd="11" destOrd="0" presId="urn:microsoft.com/office/officeart/2005/8/layout/default"/>
    <dgm:cxn modelId="{727270C3-8A50-47CE-B4CD-BE53AC1F3FC5}" type="presParOf" srcId="{38920918-855D-40CD-964B-84055644B68C}" destId="{EA1254B0-4EBE-4C1A-A561-158933B8AA4D}" srcOrd="12" destOrd="0" presId="urn:microsoft.com/office/officeart/2005/8/layout/default"/>
    <dgm:cxn modelId="{15D6868E-110C-44C2-9AD8-94C7A3E03C79}" type="presParOf" srcId="{38920918-855D-40CD-964B-84055644B68C}" destId="{8FA73E4D-AF5A-4C80-A0D7-0C09E5C177D2}" srcOrd="13" destOrd="0" presId="urn:microsoft.com/office/officeart/2005/8/layout/default"/>
    <dgm:cxn modelId="{5B5A8293-E02E-4963-A438-DB7B82CF68FD}" type="presParOf" srcId="{38920918-855D-40CD-964B-84055644B68C}" destId="{85255B67-CE3E-448E-A35F-FAA37EEA1C28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0B7CFA0-894E-4E3F-98DE-67DD6292A70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A9D3589-7ADB-46DC-B78A-843494FD6BC6}">
      <dgm:prSet phldrT="[Text]"/>
      <dgm:spPr>
        <a:solidFill>
          <a:srgbClr val="0E263B"/>
        </a:solidFill>
      </dgm:spPr>
      <dgm:t>
        <a:bodyPr/>
        <a:lstStyle/>
        <a:p>
          <a:r>
            <a:rPr lang="en-US" b="1"/>
            <a:t>Logical Termini</a:t>
          </a:r>
        </a:p>
      </dgm:t>
    </dgm:pt>
    <dgm:pt modelId="{DE262A45-98F5-48E1-9176-81388DB4857C}" type="parTrans" cxnId="{9276407D-C783-4E25-8AC9-8031F5176195}">
      <dgm:prSet/>
      <dgm:spPr/>
      <dgm:t>
        <a:bodyPr/>
        <a:lstStyle/>
        <a:p>
          <a:endParaRPr lang="en-US"/>
        </a:p>
      </dgm:t>
    </dgm:pt>
    <dgm:pt modelId="{50B0A3F9-0448-492C-8984-894F785FB9B7}" type="sibTrans" cxnId="{9276407D-C783-4E25-8AC9-8031F5176195}">
      <dgm:prSet/>
      <dgm:spPr/>
      <dgm:t>
        <a:bodyPr/>
        <a:lstStyle/>
        <a:p>
          <a:endParaRPr lang="en-US"/>
        </a:p>
      </dgm:t>
    </dgm:pt>
    <dgm:pt modelId="{F45EF505-A772-4CC5-A273-DFB18A81987D}">
      <dgm:prSet phldrT="[Text]"/>
      <dgm:spPr/>
      <dgm:t>
        <a:bodyPr/>
        <a:lstStyle/>
        <a:p>
          <a:r>
            <a:rPr lang="en-US" dirty="0"/>
            <a:t>Rational end points for a transportation improvement </a:t>
          </a:r>
        </a:p>
      </dgm:t>
    </dgm:pt>
    <dgm:pt modelId="{8B0C041E-1924-499E-A659-1EF6EEE4062A}" type="parTrans" cxnId="{68592A32-232D-4921-AD08-56D2252B05A7}">
      <dgm:prSet/>
      <dgm:spPr/>
      <dgm:t>
        <a:bodyPr/>
        <a:lstStyle/>
        <a:p>
          <a:endParaRPr lang="en-US"/>
        </a:p>
      </dgm:t>
    </dgm:pt>
    <dgm:pt modelId="{D7474EB3-EC25-4895-AA33-6F3D21890808}" type="sibTrans" cxnId="{68592A32-232D-4921-AD08-56D2252B05A7}">
      <dgm:prSet/>
      <dgm:spPr/>
      <dgm:t>
        <a:bodyPr/>
        <a:lstStyle/>
        <a:p>
          <a:endParaRPr lang="en-US"/>
        </a:p>
      </dgm:t>
    </dgm:pt>
    <dgm:pt modelId="{05610756-F5FE-47B4-838D-4B19BA62948F}">
      <dgm:prSet phldrT="[Text]"/>
      <dgm:spPr/>
      <dgm:t>
        <a:bodyPr/>
        <a:lstStyle/>
        <a:p>
          <a:r>
            <a:rPr lang="en-US" b="1"/>
            <a:t>Independent Utility</a:t>
          </a:r>
        </a:p>
      </dgm:t>
    </dgm:pt>
    <dgm:pt modelId="{41F3060C-C7AF-49BD-B14E-B86BB8D44768}" type="parTrans" cxnId="{3F5D0FBC-0235-4179-B7C8-AFCD4F168476}">
      <dgm:prSet/>
      <dgm:spPr/>
      <dgm:t>
        <a:bodyPr/>
        <a:lstStyle/>
        <a:p>
          <a:endParaRPr lang="en-US"/>
        </a:p>
      </dgm:t>
    </dgm:pt>
    <dgm:pt modelId="{F64A6697-43D9-4725-BD79-718A5C7C097F}" type="sibTrans" cxnId="{3F5D0FBC-0235-4179-B7C8-AFCD4F168476}">
      <dgm:prSet/>
      <dgm:spPr/>
      <dgm:t>
        <a:bodyPr/>
        <a:lstStyle/>
        <a:p>
          <a:endParaRPr lang="en-US"/>
        </a:p>
      </dgm:t>
    </dgm:pt>
    <dgm:pt modelId="{D2E02DAE-5F15-4100-99CE-0AE00F9824BE}">
      <dgm:prSet phldrT="[Text]"/>
      <dgm:spPr/>
      <dgm:t>
        <a:bodyPr/>
        <a:lstStyle/>
        <a:p>
          <a:r>
            <a:rPr lang="en-US" dirty="0"/>
            <a:t>Project must be useable even if no additional transportation improvements in the area are made </a:t>
          </a:r>
        </a:p>
      </dgm:t>
    </dgm:pt>
    <dgm:pt modelId="{2E85BCDE-44A0-4A67-B1E1-3006B4A802F3}" type="parTrans" cxnId="{6203D7B8-4AD6-49AD-B947-661C72312F6E}">
      <dgm:prSet/>
      <dgm:spPr/>
      <dgm:t>
        <a:bodyPr/>
        <a:lstStyle/>
        <a:p>
          <a:endParaRPr lang="en-US"/>
        </a:p>
      </dgm:t>
    </dgm:pt>
    <dgm:pt modelId="{A68A69DF-C64A-451C-861A-E61AB4D1B5F2}" type="sibTrans" cxnId="{6203D7B8-4AD6-49AD-B947-661C72312F6E}">
      <dgm:prSet/>
      <dgm:spPr/>
      <dgm:t>
        <a:bodyPr/>
        <a:lstStyle/>
        <a:p>
          <a:endParaRPr lang="en-US"/>
        </a:p>
      </dgm:t>
    </dgm:pt>
    <dgm:pt modelId="{3D32C514-CB9A-4158-A984-61C502F77371}" type="pres">
      <dgm:prSet presAssocID="{50B7CFA0-894E-4E3F-98DE-67DD6292A705}" presName="linear" presStyleCnt="0">
        <dgm:presLayoutVars>
          <dgm:dir/>
          <dgm:animLvl val="lvl"/>
          <dgm:resizeHandles val="exact"/>
        </dgm:presLayoutVars>
      </dgm:prSet>
      <dgm:spPr/>
    </dgm:pt>
    <dgm:pt modelId="{1B67DF70-0D31-4699-8946-7AC8B139B4B2}" type="pres">
      <dgm:prSet presAssocID="{9A9D3589-7ADB-46DC-B78A-843494FD6BC6}" presName="parentLin" presStyleCnt="0"/>
      <dgm:spPr/>
    </dgm:pt>
    <dgm:pt modelId="{58D4A66E-385F-4341-B059-BDF575BFC230}" type="pres">
      <dgm:prSet presAssocID="{9A9D3589-7ADB-46DC-B78A-843494FD6BC6}" presName="parentLeftMargin" presStyleLbl="node1" presStyleIdx="0" presStyleCnt="2"/>
      <dgm:spPr/>
    </dgm:pt>
    <dgm:pt modelId="{CC5A21CE-0AB5-4014-9668-E906A835B1D1}" type="pres">
      <dgm:prSet presAssocID="{9A9D3589-7ADB-46DC-B78A-843494FD6BC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430E2737-9000-49CD-84C5-28CDE87E5726}" type="pres">
      <dgm:prSet presAssocID="{9A9D3589-7ADB-46DC-B78A-843494FD6BC6}" presName="negativeSpace" presStyleCnt="0"/>
      <dgm:spPr/>
    </dgm:pt>
    <dgm:pt modelId="{FAB95903-04ED-4B1A-8214-F54CE7695F0E}" type="pres">
      <dgm:prSet presAssocID="{9A9D3589-7ADB-46DC-B78A-843494FD6BC6}" presName="childText" presStyleLbl="conFgAcc1" presStyleIdx="0" presStyleCnt="2">
        <dgm:presLayoutVars>
          <dgm:bulletEnabled val="1"/>
        </dgm:presLayoutVars>
      </dgm:prSet>
      <dgm:spPr/>
    </dgm:pt>
    <dgm:pt modelId="{71AB4747-B853-4613-AD2E-CFAB809345D8}" type="pres">
      <dgm:prSet presAssocID="{50B0A3F9-0448-492C-8984-894F785FB9B7}" presName="spaceBetweenRectangles" presStyleCnt="0"/>
      <dgm:spPr/>
    </dgm:pt>
    <dgm:pt modelId="{5F1E6573-7115-4C26-9CD6-720E7AB4A6C2}" type="pres">
      <dgm:prSet presAssocID="{05610756-F5FE-47B4-838D-4B19BA62948F}" presName="parentLin" presStyleCnt="0"/>
      <dgm:spPr/>
    </dgm:pt>
    <dgm:pt modelId="{ED2AD5DA-926B-4C15-955B-03312E8BA312}" type="pres">
      <dgm:prSet presAssocID="{05610756-F5FE-47B4-838D-4B19BA62948F}" presName="parentLeftMargin" presStyleLbl="node1" presStyleIdx="0" presStyleCnt="2"/>
      <dgm:spPr/>
    </dgm:pt>
    <dgm:pt modelId="{73C8E9DA-7031-42D1-82E4-CFF48EDCE1F1}" type="pres">
      <dgm:prSet presAssocID="{05610756-F5FE-47B4-838D-4B19BA62948F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60742316-1934-4A98-9BE8-B0756EC25A4C}" type="pres">
      <dgm:prSet presAssocID="{05610756-F5FE-47B4-838D-4B19BA62948F}" presName="negativeSpace" presStyleCnt="0"/>
      <dgm:spPr/>
    </dgm:pt>
    <dgm:pt modelId="{EE43AA24-1C91-47BC-ACB2-20367C7DB35C}" type="pres">
      <dgm:prSet presAssocID="{05610756-F5FE-47B4-838D-4B19BA62948F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ADCCE11F-2532-4575-AA90-52A332AD0C5A}" type="presOf" srcId="{9A9D3589-7ADB-46DC-B78A-843494FD6BC6}" destId="{CC5A21CE-0AB5-4014-9668-E906A835B1D1}" srcOrd="1" destOrd="0" presId="urn:microsoft.com/office/officeart/2005/8/layout/list1"/>
    <dgm:cxn modelId="{68592A32-232D-4921-AD08-56D2252B05A7}" srcId="{9A9D3589-7ADB-46DC-B78A-843494FD6BC6}" destId="{F45EF505-A772-4CC5-A273-DFB18A81987D}" srcOrd="0" destOrd="0" parTransId="{8B0C041E-1924-499E-A659-1EF6EEE4062A}" sibTransId="{D7474EB3-EC25-4895-AA33-6F3D21890808}"/>
    <dgm:cxn modelId="{D1A5C146-7E7B-4A3E-840F-A4996B5C1ABB}" type="presOf" srcId="{50B7CFA0-894E-4E3F-98DE-67DD6292A705}" destId="{3D32C514-CB9A-4158-A984-61C502F77371}" srcOrd="0" destOrd="0" presId="urn:microsoft.com/office/officeart/2005/8/layout/list1"/>
    <dgm:cxn modelId="{AD28344B-E482-4EDF-B697-497E12F8844E}" type="presOf" srcId="{05610756-F5FE-47B4-838D-4B19BA62948F}" destId="{ED2AD5DA-926B-4C15-955B-03312E8BA312}" srcOrd="0" destOrd="0" presId="urn:microsoft.com/office/officeart/2005/8/layout/list1"/>
    <dgm:cxn modelId="{68043D51-6828-43BC-B1AA-9BDF78A7EA8D}" type="presOf" srcId="{D2E02DAE-5F15-4100-99CE-0AE00F9824BE}" destId="{EE43AA24-1C91-47BC-ACB2-20367C7DB35C}" srcOrd="0" destOrd="0" presId="urn:microsoft.com/office/officeart/2005/8/layout/list1"/>
    <dgm:cxn modelId="{2123DD55-7B27-4A4A-8865-13BC2063AA27}" type="presOf" srcId="{F45EF505-A772-4CC5-A273-DFB18A81987D}" destId="{FAB95903-04ED-4B1A-8214-F54CE7695F0E}" srcOrd="0" destOrd="0" presId="urn:microsoft.com/office/officeart/2005/8/layout/list1"/>
    <dgm:cxn modelId="{9276407D-C783-4E25-8AC9-8031F5176195}" srcId="{50B7CFA0-894E-4E3F-98DE-67DD6292A705}" destId="{9A9D3589-7ADB-46DC-B78A-843494FD6BC6}" srcOrd="0" destOrd="0" parTransId="{DE262A45-98F5-48E1-9176-81388DB4857C}" sibTransId="{50B0A3F9-0448-492C-8984-894F785FB9B7}"/>
    <dgm:cxn modelId="{18799680-7F7C-433B-8425-C337235C8250}" type="presOf" srcId="{9A9D3589-7ADB-46DC-B78A-843494FD6BC6}" destId="{58D4A66E-385F-4341-B059-BDF575BFC230}" srcOrd="0" destOrd="0" presId="urn:microsoft.com/office/officeart/2005/8/layout/list1"/>
    <dgm:cxn modelId="{F59AA5B6-95CA-48F8-B4E8-6507C2821557}" type="presOf" srcId="{05610756-F5FE-47B4-838D-4B19BA62948F}" destId="{73C8E9DA-7031-42D1-82E4-CFF48EDCE1F1}" srcOrd="1" destOrd="0" presId="urn:microsoft.com/office/officeart/2005/8/layout/list1"/>
    <dgm:cxn modelId="{6203D7B8-4AD6-49AD-B947-661C72312F6E}" srcId="{05610756-F5FE-47B4-838D-4B19BA62948F}" destId="{D2E02DAE-5F15-4100-99CE-0AE00F9824BE}" srcOrd="0" destOrd="0" parTransId="{2E85BCDE-44A0-4A67-B1E1-3006B4A802F3}" sibTransId="{A68A69DF-C64A-451C-861A-E61AB4D1B5F2}"/>
    <dgm:cxn modelId="{3F5D0FBC-0235-4179-B7C8-AFCD4F168476}" srcId="{50B7CFA0-894E-4E3F-98DE-67DD6292A705}" destId="{05610756-F5FE-47B4-838D-4B19BA62948F}" srcOrd="1" destOrd="0" parTransId="{41F3060C-C7AF-49BD-B14E-B86BB8D44768}" sibTransId="{F64A6697-43D9-4725-BD79-718A5C7C097F}"/>
    <dgm:cxn modelId="{62C0158F-0F25-4C5C-93F1-767C04FBACC0}" type="presParOf" srcId="{3D32C514-CB9A-4158-A984-61C502F77371}" destId="{1B67DF70-0D31-4699-8946-7AC8B139B4B2}" srcOrd="0" destOrd="0" presId="urn:microsoft.com/office/officeart/2005/8/layout/list1"/>
    <dgm:cxn modelId="{2DD5769B-3E1D-440C-9945-411C64FB31D9}" type="presParOf" srcId="{1B67DF70-0D31-4699-8946-7AC8B139B4B2}" destId="{58D4A66E-385F-4341-B059-BDF575BFC230}" srcOrd="0" destOrd="0" presId="urn:microsoft.com/office/officeart/2005/8/layout/list1"/>
    <dgm:cxn modelId="{291A334C-8EAE-49FB-AEF5-96A62B2EE5DB}" type="presParOf" srcId="{1B67DF70-0D31-4699-8946-7AC8B139B4B2}" destId="{CC5A21CE-0AB5-4014-9668-E906A835B1D1}" srcOrd="1" destOrd="0" presId="urn:microsoft.com/office/officeart/2005/8/layout/list1"/>
    <dgm:cxn modelId="{E1120294-F126-4B31-B6B7-0C7C807650F4}" type="presParOf" srcId="{3D32C514-CB9A-4158-A984-61C502F77371}" destId="{430E2737-9000-49CD-84C5-28CDE87E5726}" srcOrd="1" destOrd="0" presId="urn:microsoft.com/office/officeart/2005/8/layout/list1"/>
    <dgm:cxn modelId="{6D10B5FD-49A3-4EDD-9028-140661F960FA}" type="presParOf" srcId="{3D32C514-CB9A-4158-A984-61C502F77371}" destId="{FAB95903-04ED-4B1A-8214-F54CE7695F0E}" srcOrd="2" destOrd="0" presId="urn:microsoft.com/office/officeart/2005/8/layout/list1"/>
    <dgm:cxn modelId="{246932F0-355F-4EFB-A699-23EFDF0885E2}" type="presParOf" srcId="{3D32C514-CB9A-4158-A984-61C502F77371}" destId="{71AB4747-B853-4613-AD2E-CFAB809345D8}" srcOrd="3" destOrd="0" presId="urn:microsoft.com/office/officeart/2005/8/layout/list1"/>
    <dgm:cxn modelId="{37BBAC7B-B21D-476C-B28F-4660D8724641}" type="presParOf" srcId="{3D32C514-CB9A-4158-A984-61C502F77371}" destId="{5F1E6573-7115-4C26-9CD6-720E7AB4A6C2}" srcOrd="4" destOrd="0" presId="urn:microsoft.com/office/officeart/2005/8/layout/list1"/>
    <dgm:cxn modelId="{AA502AF6-A2BA-47AB-9520-6F42DE3AF91D}" type="presParOf" srcId="{5F1E6573-7115-4C26-9CD6-720E7AB4A6C2}" destId="{ED2AD5DA-926B-4C15-955B-03312E8BA312}" srcOrd="0" destOrd="0" presId="urn:microsoft.com/office/officeart/2005/8/layout/list1"/>
    <dgm:cxn modelId="{1F2EA05A-7201-4EFD-97CE-2CF69FE9558F}" type="presParOf" srcId="{5F1E6573-7115-4C26-9CD6-720E7AB4A6C2}" destId="{73C8E9DA-7031-42D1-82E4-CFF48EDCE1F1}" srcOrd="1" destOrd="0" presId="urn:microsoft.com/office/officeart/2005/8/layout/list1"/>
    <dgm:cxn modelId="{23E1DE43-ABC6-41DC-9F15-701167DB90AF}" type="presParOf" srcId="{3D32C514-CB9A-4158-A984-61C502F77371}" destId="{60742316-1934-4A98-9BE8-B0756EC25A4C}" srcOrd="5" destOrd="0" presId="urn:microsoft.com/office/officeart/2005/8/layout/list1"/>
    <dgm:cxn modelId="{5AC016C3-851C-4A75-9116-F0D99262192F}" type="presParOf" srcId="{3D32C514-CB9A-4158-A984-61C502F77371}" destId="{EE43AA24-1C91-47BC-ACB2-20367C7DB35C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C620654-1FCC-445F-8726-0832A57050F1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CEA069BE-D906-46F5-B425-26C823659A4F}">
      <dgm:prSet phldrT="[Text]" custT="1"/>
      <dgm:spPr>
        <a:solidFill>
          <a:schemeClr val="accent5">
            <a:lumMod val="25000"/>
          </a:schemeClr>
        </a:solidFill>
      </dgm:spPr>
      <dgm:t>
        <a:bodyPr/>
        <a:lstStyle/>
        <a:p>
          <a:r>
            <a:rPr lang="en-US" sz="1800" b="1" dirty="0"/>
            <a:t>Initiate</a:t>
          </a:r>
          <a:r>
            <a:rPr lang="en-US" sz="1800" dirty="0"/>
            <a:t> </a:t>
          </a:r>
          <a:r>
            <a:rPr lang="en-US" sz="1800" b="1" dirty="0"/>
            <a:t>Section 106 Process</a:t>
          </a:r>
        </a:p>
      </dgm:t>
    </dgm:pt>
    <dgm:pt modelId="{1194C2C4-3645-4FEE-97B3-9664795F2170}" type="parTrans" cxnId="{EB045EF1-2AAE-4358-B512-1E50E8334660}">
      <dgm:prSet/>
      <dgm:spPr/>
      <dgm:t>
        <a:bodyPr/>
        <a:lstStyle/>
        <a:p>
          <a:endParaRPr lang="en-US"/>
        </a:p>
      </dgm:t>
    </dgm:pt>
    <dgm:pt modelId="{16A6F02E-1878-4301-B3AB-37E571AC5D7A}" type="sibTrans" cxnId="{EB045EF1-2AAE-4358-B512-1E50E8334660}">
      <dgm:prSet/>
      <dgm:spPr/>
      <dgm:t>
        <a:bodyPr/>
        <a:lstStyle/>
        <a:p>
          <a:endParaRPr lang="en-US"/>
        </a:p>
      </dgm:t>
    </dgm:pt>
    <dgm:pt modelId="{AF409A32-E673-42AB-A52C-2BF535E4E71A}">
      <dgm:prSet phldrT="[Text]" custT="1"/>
      <dgm:spPr>
        <a:solidFill>
          <a:srgbClr val="5B9BD5">
            <a:lumMod val="25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68009" tIns="22670" rIns="22670" bIns="22670" numCol="1" spcCol="1270" anchor="ctr" anchorCtr="0"/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Identify Historic Properties</a:t>
          </a:r>
        </a:p>
      </dgm:t>
    </dgm:pt>
    <dgm:pt modelId="{0C89E6AD-2578-4D7F-A7F1-C7235B721785}" type="parTrans" cxnId="{2FA0E347-19B3-4E49-8E5D-5573B67C37A4}">
      <dgm:prSet/>
      <dgm:spPr/>
      <dgm:t>
        <a:bodyPr/>
        <a:lstStyle/>
        <a:p>
          <a:endParaRPr lang="en-US"/>
        </a:p>
      </dgm:t>
    </dgm:pt>
    <dgm:pt modelId="{EFF59E07-CC98-41C7-A01D-FDC519D1D1EC}" type="sibTrans" cxnId="{2FA0E347-19B3-4E49-8E5D-5573B67C37A4}">
      <dgm:prSet/>
      <dgm:spPr/>
      <dgm:t>
        <a:bodyPr/>
        <a:lstStyle/>
        <a:p>
          <a:endParaRPr lang="en-US"/>
        </a:p>
      </dgm:t>
    </dgm:pt>
    <dgm:pt modelId="{E4A35A11-1388-400F-93C4-D0DD4E07689F}">
      <dgm:prSet phldrT="[Text]" custT="1"/>
      <dgm:spPr>
        <a:solidFill>
          <a:schemeClr val="accent5">
            <a:lumMod val="25000"/>
          </a:schemeClr>
        </a:solidFill>
      </dgm:spPr>
      <dgm:t>
        <a:bodyPr/>
        <a:lstStyle/>
        <a:p>
          <a:r>
            <a:rPr lang="en-US" sz="1800" b="1" dirty="0"/>
            <a:t>Assess Adverse Effects</a:t>
          </a:r>
        </a:p>
      </dgm:t>
    </dgm:pt>
    <dgm:pt modelId="{2A77FB32-54F8-45E4-83B3-3CD14ADB94D4}" type="parTrans" cxnId="{804C75BE-F679-41BD-B1F7-A9C1CAAE6D1B}">
      <dgm:prSet/>
      <dgm:spPr/>
      <dgm:t>
        <a:bodyPr/>
        <a:lstStyle/>
        <a:p>
          <a:endParaRPr lang="en-US"/>
        </a:p>
      </dgm:t>
    </dgm:pt>
    <dgm:pt modelId="{73A56C67-6D69-4E48-964B-170E59F5DE1D}" type="sibTrans" cxnId="{804C75BE-F679-41BD-B1F7-A9C1CAAE6D1B}">
      <dgm:prSet/>
      <dgm:spPr/>
      <dgm:t>
        <a:bodyPr/>
        <a:lstStyle/>
        <a:p>
          <a:endParaRPr lang="en-US"/>
        </a:p>
      </dgm:t>
    </dgm:pt>
    <dgm:pt modelId="{FE4ED0CF-DD45-403C-8FC0-DF7B52DFDB0D}">
      <dgm:prSet custT="1"/>
      <dgm:spPr>
        <a:solidFill>
          <a:schemeClr val="accent5">
            <a:lumMod val="25000"/>
          </a:schemeClr>
        </a:solidFill>
      </dgm:spPr>
      <dgm:t>
        <a:bodyPr/>
        <a:lstStyle/>
        <a:p>
          <a:r>
            <a:rPr lang="en-US" sz="1800" b="1" dirty="0"/>
            <a:t>Resolve Adverse Effects</a:t>
          </a:r>
        </a:p>
      </dgm:t>
    </dgm:pt>
    <dgm:pt modelId="{53B88202-9977-470D-9CCA-379723796B20}" type="parTrans" cxnId="{051436F9-B608-4054-B12B-B50DE8C1405B}">
      <dgm:prSet/>
      <dgm:spPr/>
      <dgm:t>
        <a:bodyPr/>
        <a:lstStyle/>
        <a:p>
          <a:endParaRPr lang="en-US"/>
        </a:p>
      </dgm:t>
    </dgm:pt>
    <dgm:pt modelId="{A2A9C861-DE1E-4F24-805F-CB91A5EDB3A1}" type="sibTrans" cxnId="{051436F9-B608-4054-B12B-B50DE8C1405B}">
      <dgm:prSet/>
      <dgm:spPr/>
      <dgm:t>
        <a:bodyPr/>
        <a:lstStyle/>
        <a:p>
          <a:endParaRPr lang="en-US"/>
        </a:p>
      </dgm:t>
    </dgm:pt>
    <dgm:pt modelId="{91DE9379-8195-438C-89FF-2534BEDCEB7F}" type="pres">
      <dgm:prSet presAssocID="{EC620654-1FCC-445F-8726-0832A57050F1}" presName="Name0" presStyleCnt="0">
        <dgm:presLayoutVars>
          <dgm:dir/>
          <dgm:animLvl val="lvl"/>
          <dgm:resizeHandles val="exact"/>
        </dgm:presLayoutVars>
      </dgm:prSet>
      <dgm:spPr/>
    </dgm:pt>
    <dgm:pt modelId="{7E7CB2A6-D0A4-4AA2-BFE5-07EF20B84440}" type="pres">
      <dgm:prSet presAssocID="{CEA069BE-D906-46F5-B425-26C823659A4F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54735DCB-4CED-4E65-8297-BFDE9B3387D0}" type="pres">
      <dgm:prSet presAssocID="{16A6F02E-1878-4301-B3AB-37E571AC5D7A}" presName="parTxOnlySpace" presStyleCnt="0"/>
      <dgm:spPr/>
    </dgm:pt>
    <dgm:pt modelId="{53D5386A-3DEB-450F-984A-117B77844725}" type="pres">
      <dgm:prSet presAssocID="{AF409A32-E673-42AB-A52C-2BF535E4E71A}" presName="parTxOnly" presStyleLbl="node1" presStyleIdx="1" presStyleCnt="4">
        <dgm:presLayoutVars>
          <dgm:chMax val="0"/>
          <dgm:chPref val="0"/>
          <dgm:bulletEnabled val="1"/>
        </dgm:presLayoutVars>
      </dgm:prSet>
      <dgm:spPr>
        <a:xfrm>
          <a:off x="1726298" y="1916386"/>
          <a:ext cx="1914455" cy="765782"/>
        </a:xfrm>
        <a:prstGeom prst="chevron">
          <a:avLst/>
        </a:prstGeom>
      </dgm:spPr>
    </dgm:pt>
    <dgm:pt modelId="{755BE009-A030-437B-8E23-A2EB8B289F56}" type="pres">
      <dgm:prSet presAssocID="{EFF59E07-CC98-41C7-A01D-FDC519D1D1EC}" presName="parTxOnlySpace" presStyleCnt="0"/>
      <dgm:spPr/>
    </dgm:pt>
    <dgm:pt modelId="{4BEF536E-F5D2-4C40-A525-7D2EB289065B}" type="pres">
      <dgm:prSet presAssocID="{E4A35A11-1388-400F-93C4-D0DD4E07689F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30B7BB0F-02A1-4CD4-87FB-9B5D95C36F6B}" type="pres">
      <dgm:prSet presAssocID="{73A56C67-6D69-4E48-964B-170E59F5DE1D}" presName="parTxOnlySpace" presStyleCnt="0"/>
      <dgm:spPr/>
    </dgm:pt>
    <dgm:pt modelId="{909753C0-FEEA-4E70-9C97-68627DD81826}" type="pres">
      <dgm:prSet presAssocID="{FE4ED0CF-DD45-403C-8FC0-DF7B52DFDB0D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46FB400F-C57E-4D62-B58E-0A75AC60E7FC}" type="presOf" srcId="{AF409A32-E673-42AB-A52C-2BF535E4E71A}" destId="{53D5386A-3DEB-450F-984A-117B77844725}" srcOrd="0" destOrd="0" presId="urn:microsoft.com/office/officeart/2005/8/layout/chevron1"/>
    <dgm:cxn modelId="{3911962C-F747-45A9-9AFB-3839384B6442}" type="presOf" srcId="{CEA069BE-D906-46F5-B425-26C823659A4F}" destId="{7E7CB2A6-D0A4-4AA2-BFE5-07EF20B84440}" srcOrd="0" destOrd="0" presId="urn:microsoft.com/office/officeart/2005/8/layout/chevron1"/>
    <dgm:cxn modelId="{4976C42D-C054-4899-ABB6-55C52C3ECB17}" type="presOf" srcId="{E4A35A11-1388-400F-93C4-D0DD4E07689F}" destId="{4BEF536E-F5D2-4C40-A525-7D2EB289065B}" srcOrd="0" destOrd="0" presId="urn:microsoft.com/office/officeart/2005/8/layout/chevron1"/>
    <dgm:cxn modelId="{9692593A-9592-43C9-B9A7-19DE1A3DEBE3}" type="presOf" srcId="{EC620654-1FCC-445F-8726-0832A57050F1}" destId="{91DE9379-8195-438C-89FF-2534BEDCEB7F}" srcOrd="0" destOrd="0" presId="urn:microsoft.com/office/officeart/2005/8/layout/chevron1"/>
    <dgm:cxn modelId="{2FA0E347-19B3-4E49-8E5D-5573B67C37A4}" srcId="{EC620654-1FCC-445F-8726-0832A57050F1}" destId="{AF409A32-E673-42AB-A52C-2BF535E4E71A}" srcOrd="1" destOrd="0" parTransId="{0C89E6AD-2578-4D7F-A7F1-C7235B721785}" sibTransId="{EFF59E07-CC98-41C7-A01D-FDC519D1D1EC}"/>
    <dgm:cxn modelId="{F01732B6-3BB8-4425-B3B9-7F6C8FD159E5}" type="presOf" srcId="{FE4ED0CF-DD45-403C-8FC0-DF7B52DFDB0D}" destId="{909753C0-FEEA-4E70-9C97-68627DD81826}" srcOrd="0" destOrd="0" presId="urn:microsoft.com/office/officeart/2005/8/layout/chevron1"/>
    <dgm:cxn modelId="{804C75BE-F679-41BD-B1F7-A9C1CAAE6D1B}" srcId="{EC620654-1FCC-445F-8726-0832A57050F1}" destId="{E4A35A11-1388-400F-93C4-D0DD4E07689F}" srcOrd="2" destOrd="0" parTransId="{2A77FB32-54F8-45E4-83B3-3CD14ADB94D4}" sibTransId="{73A56C67-6D69-4E48-964B-170E59F5DE1D}"/>
    <dgm:cxn modelId="{EB045EF1-2AAE-4358-B512-1E50E8334660}" srcId="{EC620654-1FCC-445F-8726-0832A57050F1}" destId="{CEA069BE-D906-46F5-B425-26C823659A4F}" srcOrd="0" destOrd="0" parTransId="{1194C2C4-3645-4FEE-97B3-9664795F2170}" sibTransId="{16A6F02E-1878-4301-B3AB-37E571AC5D7A}"/>
    <dgm:cxn modelId="{051436F9-B608-4054-B12B-B50DE8C1405B}" srcId="{EC620654-1FCC-445F-8726-0832A57050F1}" destId="{FE4ED0CF-DD45-403C-8FC0-DF7B52DFDB0D}" srcOrd="3" destOrd="0" parTransId="{53B88202-9977-470D-9CCA-379723796B20}" sibTransId="{A2A9C861-DE1E-4F24-805F-CB91A5EDB3A1}"/>
    <dgm:cxn modelId="{A52BDD06-99DD-44B8-9E75-52D3598258BD}" type="presParOf" srcId="{91DE9379-8195-438C-89FF-2534BEDCEB7F}" destId="{7E7CB2A6-D0A4-4AA2-BFE5-07EF20B84440}" srcOrd="0" destOrd="0" presId="urn:microsoft.com/office/officeart/2005/8/layout/chevron1"/>
    <dgm:cxn modelId="{AEF66207-4B9E-4A20-9F91-B67BEC881EF5}" type="presParOf" srcId="{91DE9379-8195-438C-89FF-2534BEDCEB7F}" destId="{54735DCB-4CED-4E65-8297-BFDE9B3387D0}" srcOrd="1" destOrd="0" presId="urn:microsoft.com/office/officeart/2005/8/layout/chevron1"/>
    <dgm:cxn modelId="{D6A95D44-44D8-4506-A851-B8E738EEF57E}" type="presParOf" srcId="{91DE9379-8195-438C-89FF-2534BEDCEB7F}" destId="{53D5386A-3DEB-450F-984A-117B77844725}" srcOrd="2" destOrd="0" presId="urn:microsoft.com/office/officeart/2005/8/layout/chevron1"/>
    <dgm:cxn modelId="{32EFD423-8EE3-49DB-BA43-A12C83E0B2FD}" type="presParOf" srcId="{91DE9379-8195-438C-89FF-2534BEDCEB7F}" destId="{755BE009-A030-437B-8E23-A2EB8B289F56}" srcOrd="3" destOrd="0" presId="urn:microsoft.com/office/officeart/2005/8/layout/chevron1"/>
    <dgm:cxn modelId="{5D184861-B109-47F5-BDF9-90D488A838C5}" type="presParOf" srcId="{91DE9379-8195-438C-89FF-2534BEDCEB7F}" destId="{4BEF536E-F5D2-4C40-A525-7D2EB289065B}" srcOrd="4" destOrd="0" presId="urn:microsoft.com/office/officeart/2005/8/layout/chevron1"/>
    <dgm:cxn modelId="{D9337DC9-C042-42F1-A80E-24DC832134D5}" type="presParOf" srcId="{91DE9379-8195-438C-89FF-2534BEDCEB7F}" destId="{30B7BB0F-02A1-4CD4-87FB-9B5D95C36F6B}" srcOrd="5" destOrd="0" presId="urn:microsoft.com/office/officeart/2005/8/layout/chevron1"/>
    <dgm:cxn modelId="{C15156CA-E915-4E60-8F09-9C8B8AA78995}" type="presParOf" srcId="{91DE9379-8195-438C-89FF-2534BEDCEB7F}" destId="{909753C0-FEEA-4E70-9C97-68627DD81826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91CBD6-5B7F-4CAF-B212-D084E59F36B5}">
      <dsp:nvSpPr>
        <dsp:cNvPr id="0" name=""/>
        <dsp:cNvSpPr/>
      </dsp:nvSpPr>
      <dsp:spPr>
        <a:xfrm>
          <a:off x="0" y="0"/>
          <a:ext cx="4177499" cy="752839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McCormick Taylor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Nov. 1998 – Jan. 2025</a:t>
          </a:r>
        </a:p>
      </dsp:txBody>
      <dsp:txXfrm>
        <a:off x="0" y="0"/>
        <a:ext cx="3989289" cy="752839"/>
      </dsp:txXfrm>
    </dsp:sp>
    <dsp:sp modelId="{2FA4C303-DB08-4689-A398-BDFD74D478BE}">
      <dsp:nvSpPr>
        <dsp:cNvPr id="0" name=""/>
        <dsp:cNvSpPr/>
      </dsp:nvSpPr>
      <dsp:spPr>
        <a:xfrm>
          <a:off x="3388083" y="0"/>
          <a:ext cx="4177499" cy="752839"/>
        </a:xfrm>
        <a:prstGeom prst="chevron">
          <a:avLst/>
        </a:prstGeom>
        <a:solidFill>
          <a:schemeClr val="bg2">
            <a:lumMod val="7500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Federal Transit Administration </a:t>
          </a:r>
        </a:p>
        <a:p>
          <a:pPr marL="0"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/>
            <a:t>Jan. 2025 – Feb. 2025</a:t>
          </a:r>
        </a:p>
      </dsp:txBody>
      <dsp:txXfrm>
        <a:off x="3764503" y="0"/>
        <a:ext cx="3424660" cy="752839"/>
      </dsp:txXfrm>
    </dsp:sp>
    <dsp:sp modelId="{4D3031C6-E0F9-43A4-BE50-913543830738}">
      <dsp:nvSpPr>
        <dsp:cNvPr id="0" name=""/>
        <dsp:cNvSpPr/>
      </dsp:nvSpPr>
      <dsp:spPr>
        <a:xfrm>
          <a:off x="6688776" y="0"/>
          <a:ext cx="4177499" cy="752839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McCormick Taylor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Mar. 2025 - present</a:t>
          </a:r>
          <a:endParaRPr lang="en-US" sz="1600" kern="1200" dirty="0"/>
        </a:p>
      </dsp:txBody>
      <dsp:txXfrm>
        <a:off x="7065196" y="0"/>
        <a:ext cx="3424660" cy="7528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3169C5-65E1-4DFC-BCA4-68C3100546F8}">
      <dsp:nvSpPr>
        <dsp:cNvPr id="0" name=""/>
        <dsp:cNvSpPr/>
      </dsp:nvSpPr>
      <dsp:spPr>
        <a:xfrm>
          <a:off x="0" y="3539"/>
          <a:ext cx="6666833" cy="95727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Systematic and interdisciplinary approach</a:t>
          </a:r>
        </a:p>
      </dsp:txBody>
      <dsp:txXfrm>
        <a:off x="46731" y="50270"/>
        <a:ext cx="6573371" cy="863817"/>
      </dsp:txXfrm>
    </dsp:sp>
    <dsp:sp modelId="{8BD8DE80-93C9-4A67-B36F-4E011AFFB6B3}">
      <dsp:nvSpPr>
        <dsp:cNvPr id="0" name=""/>
        <dsp:cNvSpPr/>
      </dsp:nvSpPr>
      <dsp:spPr>
        <a:xfrm>
          <a:off x="0" y="1035698"/>
          <a:ext cx="6666833" cy="95727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Appropriate consideration to the environment along with economic and technical considerations </a:t>
          </a:r>
        </a:p>
      </dsp:txBody>
      <dsp:txXfrm>
        <a:off x="46731" y="1082429"/>
        <a:ext cx="6573371" cy="863817"/>
      </dsp:txXfrm>
    </dsp:sp>
    <dsp:sp modelId="{3D66978D-5949-47DF-8035-7ADA5D7213A5}">
      <dsp:nvSpPr>
        <dsp:cNvPr id="0" name=""/>
        <dsp:cNvSpPr/>
      </dsp:nvSpPr>
      <dsp:spPr>
        <a:xfrm>
          <a:off x="0" y="2067858"/>
          <a:ext cx="6666833" cy="95727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Include in proposals, a detailed statement on</a:t>
          </a:r>
        </a:p>
      </dsp:txBody>
      <dsp:txXfrm>
        <a:off x="46731" y="2114589"/>
        <a:ext cx="6573371" cy="863817"/>
      </dsp:txXfrm>
    </dsp:sp>
    <dsp:sp modelId="{91AE457B-EAD9-4BA1-856F-EEB70DEE5789}">
      <dsp:nvSpPr>
        <dsp:cNvPr id="0" name=""/>
        <dsp:cNvSpPr/>
      </dsp:nvSpPr>
      <dsp:spPr>
        <a:xfrm>
          <a:off x="0" y="3025137"/>
          <a:ext cx="6666833" cy="13724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672" tIns="33020" rIns="184912" bIns="33020" numCol="1" spcCol="1270" anchor="t" anchorCtr="0">
          <a:noAutofit/>
        </a:bodyPr>
        <a:lstStyle/>
        <a:p>
          <a:pPr marL="688975" lvl="1" indent="-288925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b="0" kern="1200" dirty="0"/>
            <a:t>Environmental impacts of the action</a:t>
          </a:r>
        </a:p>
        <a:p>
          <a:pPr marL="688975" lvl="1" indent="-288925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b="0" kern="1200" dirty="0"/>
            <a:t>Adverse impacts that cannot be avoided</a:t>
          </a:r>
        </a:p>
        <a:p>
          <a:pPr marL="688975" lvl="1" indent="-288925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b="0" kern="1200" dirty="0"/>
            <a:t>Alternatives to proposed action</a:t>
          </a:r>
        </a:p>
        <a:p>
          <a:pPr marL="688975" lvl="1" indent="-288925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b="0" kern="1200" dirty="0"/>
            <a:t>Consequences of taking proposed action</a:t>
          </a:r>
        </a:p>
      </dsp:txBody>
      <dsp:txXfrm>
        <a:off x="0" y="3025137"/>
        <a:ext cx="6666833" cy="1372410"/>
      </dsp:txXfrm>
    </dsp:sp>
    <dsp:sp modelId="{18F06247-CF4D-406F-9CE2-0CC468B99676}">
      <dsp:nvSpPr>
        <dsp:cNvPr id="0" name=""/>
        <dsp:cNvSpPr/>
      </dsp:nvSpPr>
      <dsp:spPr>
        <a:xfrm>
          <a:off x="0" y="4397547"/>
          <a:ext cx="6666833" cy="95727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Agency coordination</a:t>
          </a:r>
        </a:p>
      </dsp:txBody>
      <dsp:txXfrm>
        <a:off x="46731" y="4444278"/>
        <a:ext cx="6573371" cy="863817"/>
      </dsp:txXfrm>
    </dsp:sp>
    <dsp:sp modelId="{B3BEFBFA-33C5-4060-87F0-6FE305257DAE}">
      <dsp:nvSpPr>
        <dsp:cNvPr id="0" name=""/>
        <dsp:cNvSpPr/>
      </dsp:nvSpPr>
      <dsp:spPr>
        <a:xfrm>
          <a:off x="0" y="5429707"/>
          <a:ext cx="6666833" cy="95727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Public involvement</a:t>
          </a:r>
        </a:p>
      </dsp:txBody>
      <dsp:txXfrm>
        <a:off x="46731" y="5476438"/>
        <a:ext cx="6573371" cy="8638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E3D1B7-8A39-4316-84D2-7026BA097BDC}">
      <dsp:nvSpPr>
        <dsp:cNvPr id="0" name=""/>
        <dsp:cNvSpPr/>
      </dsp:nvSpPr>
      <dsp:spPr>
        <a:xfrm>
          <a:off x="609599" y="0"/>
          <a:ext cx="6908800" cy="503160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9ED16C-660F-4C97-BCDB-AD9E6238A97C}">
      <dsp:nvSpPr>
        <dsp:cNvPr id="0" name=""/>
        <dsp:cNvSpPr/>
      </dsp:nvSpPr>
      <dsp:spPr>
        <a:xfrm>
          <a:off x="992" y="1509482"/>
          <a:ext cx="1927324" cy="20126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PURPOSE &amp; NEED</a:t>
          </a:r>
        </a:p>
      </dsp:txBody>
      <dsp:txXfrm>
        <a:off x="95076" y="1603566"/>
        <a:ext cx="1739156" cy="1824475"/>
      </dsp:txXfrm>
    </dsp:sp>
    <dsp:sp modelId="{62693BDE-6B13-4F04-BBEB-AAE9DF6B8DFF}">
      <dsp:nvSpPr>
        <dsp:cNvPr id="0" name=""/>
        <dsp:cNvSpPr/>
      </dsp:nvSpPr>
      <dsp:spPr>
        <a:xfrm>
          <a:off x="2067222" y="1509482"/>
          <a:ext cx="1927324" cy="20126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ALTERNATIVES</a:t>
          </a:r>
        </a:p>
      </dsp:txBody>
      <dsp:txXfrm>
        <a:off x="2161306" y="1603566"/>
        <a:ext cx="1739156" cy="1824475"/>
      </dsp:txXfrm>
    </dsp:sp>
    <dsp:sp modelId="{001F2DB2-6877-4C62-8C78-D7C5FEA7D06D}">
      <dsp:nvSpPr>
        <dsp:cNvPr id="0" name=""/>
        <dsp:cNvSpPr/>
      </dsp:nvSpPr>
      <dsp:spPr>
        <a:xfrm>
          <a:off x="4133453" y="1509482"/>
          <a:ext cx="1927324" cy="20126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IMPACTS</a:t>
          </a:r>
        </a:p>
      </dsp:txBody>
      <dsp:txXfrm>
        <a:off x="4227537" y="1603566"/>
        <a:ext cx="1739156" cy="1824475"/>
      </dsp:txXfrm>
    </dsp:sp>
    <dsp:sp modelId="{0C55A855-508C-444C-BE37-C6DACE885C52}">
      <dsp:nvSpPr>
        <dsp:cNvPr id="0" name=""/>
        <dsp:cNvSpPr/>
      </dsp:nvSpPr>
      <dsp:spPr>
        <a:xfrm>
          <a:off x="6199683" y="1509482"/>
          <a:ext cx="1927324" cy="20126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MITIGATION</a:t>
          </a:r>
        </a:p>
      </dsp:txBody>
      <dsp:txXfrm>
        <a:off x="6293767" y="1603566"/>
        <a:ext cx="1739156" cy="18244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1B1D24-7D9B-45B0-BFCA-C4CC5961A319}">
      <dsp:nvSpPr>
        <dsp:cNvPr id="0" name=""/>
        <dsp:cNvSpPr/>
      </dsp:nvSpPr>
      <dsp:spPr>
        <a:xfrm>
          <a:off x="3392" y="911992"/>
          <a:ext cx="2691226" cy="1614735"/>
        </a:xfrm>
        <a:prstGeom prst="rect">
          <a:avLst/>
        </a:prstGeom>
        <a:gradFill flip="none" rotWithShape="0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CONGESTION</a:t>
          </a:r>
          <a:endParaRPr lang="en-US" sz="2000" b="1" kern="1200" dirty="0"/>
        </a:p>
      </dsp:txBody>
      <dsp:txXfrm>
        <a:off x="3392" y="911992"/>
        <a:ext cx="2691226" cy="1614735"/>
      </dsp:txXfrm>
    </dsp:sp>
    <dsp:sp modelId="{873D34F7-0C8C-4264-840B-83ABF63615E1}">
      <dsp:nvSpPr>
        <dsp:cNvPr id="0" name=""/>
        <dsp:cNvSpPr/>
      </dsp:nvSpPr>
      <dsp:spPr>
        <a:xfrm>
          <a:off x="2963741" y="911992"/>
          <a:ext cx="2691226" cy="1614735"/>
        </a:xfrm>
        <a:prstGeom prst="rect">
          <a:avLst/>
        </a:prstGeom>
        <a:gradFill flip="none" rotWithShape="0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FACILITY DEFICIENCIES</a:t>
          </a:r>
        </a:p>
      </dsp:txBody>
      <dsp:txXfrm>
        <a:off x="2963741" y="911992"/>
        <a:ext cx="2691226" cy="1614735"/>
      </dsp:txXfrm>
    </dsp:sp>
    <dsp:sp modelId="{B5A0F257-E790-45A3-9E43-8F4A865D090D}">
      <dsp:nvSpPr>
        <dsp:cNvPr id="0" name=""/>
        <dsp:cNvSpPr/>
      </dsp:nvSpPr>
      <dsp:spPr>
        <a:xfrm>
          <a:off x="5924090" y="911992"/>
          <a:ext cx="2691226" cy="1614735"/>
        </a:xfrm>
        <a:prstGeom prst="rect">
          <a:avLst/>
        </a:prstGeom>
        <a:gradFill flip="none" rotWithShape="0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SYSTEM LINKAGES</a:t>
          </a:r>
        </a:p>
      </dsp:txBody>
      <dsp:txXfrm>
        <a:off x="5924090" y="911992"/>
        <a:ext cx="2691226" cy="1614735"/>
      </dsp:txXfrm>
    </dsp:sp>
    <dsp:sp modelId="{91FE6D03-1F6B-4848-82AF-621A3DE6B655}">
      <dsp:nvSpPr>
        <dsp:cNvPr id="0" name=""/>
        <dsp:cNvSpPr/>
      </dsp:nvSpPr>
      <dsp:spPr>
        <a:xfrm>
          <a:off x="8884439" y="911992"/>
          <a:ext cx="2691226" cy="1614735"/>
        </a:xfrm>
        <a:prstGeom prst="rect">
          <a:avLst/>
        </a:prstGeom>
        <a:gradFill flip="none" rotWithShape="0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MODAL</a:t>
          </a:r>
          <a:r>
            <a:rPr lang="en-US" sz="2800" b="1" kern="1200" dirty="0"/>
            <a:t> </a:t>
          </a:r>
          <a:r>
            <a:rPr lang="en-US" sz="2400" b="1" kern="1200" dirty="0"/>
            <a:t>INTERRELATION-SHIPS</a:t>
          </a:r>
        </a:p>
      </dsp:txBody>
      <dsp:txXfrm>
        <a:off x="8884439" y="911992"/>
        <a:ext cx="2691226" cy="1614735"/>
      </dsp:txXfrm>
    </dsp:sp>
    <dsp:sp modelId="{88B72FB0-C65C-466A-8DB5-0EE479F27A1F}">
      <dsp:nvSpPr>
        <dsp:cNvPr id="0" name=""/>
        <dsp:cNvSpPr/>
      </dsp:nvSpPr>
      <dsp:spPr>
        <a:xfrm>
          <a:off x="3392" y="2795850"/>
          <a:ext cx="2691226" cy="1614735"/>
        </a:xfrm>
        <a:prstGeom prst="rect">
          <a:avLst/>
        </a:prstGeom>
        <a:gradFill flip="none" rotWithShape="0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LEGISLATION</a:t>
          </a:r>
        </a:p>
      </dsp:txBody>
      <dsp:txXfrm>
        <a:off x="3392" y="2795850"/>
        <a:ext cx="2691226" cy="1614735"/>
      </dsp:txXfrm>
    </dsp:sp>
    <dsp:sp modelId="{D0604F7E-DACE-44AF-AB58-402020C7DDF8}">
      <dsp:nvSpPr>
        <dsp:cNvPr id="0" name=""/>
        <dsp:cNvSpPr/>
      </dsp:nvSpPr>
      <dsp:spPr>
        <a:xfrm>
          <a:off x="2963741" y="2795850"/>
          <a:ext cx="2691226" cy="1614735"/>
        </a:xfrm>
        <a:prstGeom prst="rect">
          <a:avLst/>
        </a:prstGeom>
        <a:gradFill flip="none" rotWithShape="0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ECONOMIC DEVELOPMENT</a:t>
          </a:r>
        </a:p>
      </dsp:txBody>
      <dsp:txXfrm>
        <a:off x="2963741" y="2795850"/>
        <a:ext cx="2691226" cy="1614735"/>
      </dsp:txXfrm>
    </dsp:sp>
    <dsp:sp modelId="{EA1254B0-4EBE-4C1A-A561-158933B8AA4D}">
      <dsp:nvSpPr>
        <dsp:cNvPr id="0" name=""/>
        <dsp:cNvSpPr/>
      </dsp:nvSpPr>
      <dsp:spPr>
        <a:xfrm>
          <a:off x="5924090" y="2795850"/>
          <a:ext cx="2691226" cy="1614735"/>
        </a:xfrm>
        <a:prstGeom prst="rect">
          <a:avLst/>
        </a:prstGeom>
        <a:gradFill flip="none" rotWithShape="0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1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MOBILITY</a:t>
          </a:r>
        </a:p>
      </dsp:txBody>
      <dsp:txXfrm>
        <a:off x="5924090" y="2795850"/>
        <a:ext cx="2691226" cy="1614735"/>
      </dsp:txXfrm>
    </dsp:sp>
    <dsp:sp modelId="{85255B67-CE3E-448E-A35F-FAA37EEA1C28}">
      <dsp:nvSpPr>
        <dsp:cNvPr id="0" name=""/>
        <dsp:cNvSpPr/>
      </dsp:nvSpPr>
      <dsp:spPr>
        <a:xfrm>
          <a:off x="8884439" y="2795850"/>
          <a:ext cx="2691226" cy="1614735"/>
        </a:xfrm>
        <a:prstGeom prst="rect">
          <a:avLst/>
        </a:prstGeom>
        <a:gradFill flip="none" rotWithShape="0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1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SAFETY*</a:t>
          </a:r>
        </a:p>
      </dsp:txBody>
      <dsp:txXfrm>
        <a:off x="8884439" y="2795850"/>
        <a:ext cx="2691226" cy="161473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B95903-04ED-4B1A-8214-F54CE7695F0E}">
      <dsp:nvSpPr>
        <dsp:cNvPr id="0" name=""/>
        <dsp:cNvSpPr/>
      </dsp:nvSpPr>
      <dsp:spPr>
        <a:xfrm>
          <a:off x="0" y="537931"/>
          <a:ext cx="6788298" cy="181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6847" tIns="666496" rIns="526847" bIns="227584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/>
            <a:t>Rational end points for a transportation improvement </a:t>
          </a:r>
        </a:p>
      </dsp:txBody>
      <dsp:txXfrm>
        <a:off x="0" y="537931"/>
        <a:ext cx="6788298" cy="1814400"/>
      </dsp:txXfrm>
    </dsp:sp>
    <dsp:sp modelId="{CC5A21CE-0AB5-4014-9668-E906A835B1D1}">
      <dsp:nvSpPr>
        <dsp:cNvPr id="0" name=""/>
        <dsp:cNvSpPr/>
      </dsp:nvSpPr>
      <dsp:spPr>
        <a:xfrm>
          <a:off x="339414" y="65611"/>
          <a:ext cx="4751808" cy="944640"/>
        </a:xfrm>
        <a:prstGeom prst="roundRect">
          <a:avLst/>
        </a:prstGeom>
        <a:solidFill>
          <a:srgbClr val="0E263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607" tIns="0" rIns="179607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/>
            <a:t>Logical Termini</a:t>
          </a:r>
        </a:p>
      </dsp:txBody>
      <dsp:txXfrm>
        <a:off x="385528" y="111725"/>
        <a:ext cx="4659580" cy="852412"/>
      </dsp:txXfrm>
    </dsp:sp>
    <dsp:sp modelId="{EE43AA24-1C91-47BC-ACB2-20367C7DB35C}">
      <dsp:nvSpPr>
        <dsp:cNvPr id="0" name=""/>
        <dsp:cNvSpPr/>
      </dsp:nvSpPr>
      <dsp:spPr>
        <a:xfrm>
          <a:off x="0" y="2997451"/>
          <a:ext cx="6788298" cy="272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6847" tIns="666496" rIns="526847" bIns="227584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/>
            <a:t>Project must be useable even if no additional transportation improvements in the area are made </a:t>
          </a:r>
        </a:p>
      </dsp:txBody>
      <dsp:txXfrm>
        <a:off x="0" y="2997451"/>
        <a:ext cx="6788298" cy="2721600"/>
      </dsp:txXfrm>
    </dsp:sp>
    <dsp:sp modelId="{73C8E9DA-7031-42D1-82E4-CFF48EDCE1F1}">
      <dsp:nvSpPr>
        <dsp:cNvPr id="0" name=""/>
        <dsp:cNvSpPr/>
      </dsp:nvSpPr>
      <dsp:spPr>
        <a:xfrm>
          <a:off x="339414" y="2525131"/>
          <a:ext cx="4751808" cy="944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607" tIns="0" rIns="179607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/>
            <a:t>Independent Utility</a:t>
          </a:r>
        </a:p>
      </dsp:txBody>
      <dsp:txXfrm>
        <a:off x="385528" y="2571245"/>
        <a:ext cx="4659580" cy="85241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7CB2A6-D0A4-4AA2-BFE5-07EF20B84440}">
      <dsp:nvSpPr>
        <dsp:cNvPr id="0" name=""/>
        <dsp:cNvSpPr/>
      </dsp:nvSpPr>
      <dsp:spPr>
        <a:xfrm>
          <a:off x="3926" y="1361809"/>
          <a:ext cx="2285789" cy="914315"/>
        </a:xfrm>
        <a:prstGeom prst="chevron">
          <a:avLst/>
        </a:prstGeom>
        <a:solidFill>
          <a:schemeClr val="accent5">
            <a:lumMod val="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Initiate</a:t>
          </a:r>
          <a:r>
            <a:rPr lang="en-US" sz="1800" kern="1200" dirty="0"/>
            <a:t> </a:t>
          </a:r>
          <a:r>
            <a:rPr lang="en-US" sz="1800" b="1" kern="1200" dirty="0"/>
            <a:t>Section 106 Process</a:t>
          </a:r>
        </a:p>
      </dsp:txBody>
      <dsp:txXfrm>
        <a:off x="461084" y="1361809"/>
        <a:ext cx="1371474" cy="914315"/>
      </dsp:txXfrm>
    </dsp:sp>
    <dsp:sp modelId="{53D5386A-3DEB-450F-984A-117B77844725}">
      <dsp:nvSpPr>
        <dsp:cNvPr id="0" name=""/>
        <dsp:cNvSpPr/>
      </dsp:nvSpPr>
      <dsp:spPr>
        <a:xfrm>
          <a:off x="2061137" y="1361809"/>
          <a:ext cx="2285789" cy="914315"/>
        </a:xfrm>
        <a:prstGeom prst="chevron">
          <a:avLst/>
        </a:prstGeom>
        <a:solidFill>
          <a:srgbClr val="5B9BD5">
            <a:lumMod val="25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Identify Historic Properties</a:t>
          </a:r>
        </a:p>
      </dsp:txBody>
      <dsp:txXfrm>
        <a:off x="2518295" y="1361809"/>
        <a:ext cx="1371474" cy="914315"/>
      </dsp:txXfrm>
    </dsp:sp>
    <dsp:sp modelId="{4BEF536E-F5D2-4C40-A525-7D2EB289065B}">
      <dsp:nvSpPr>
        <dsp:cNvPr id="0" name=""/>
        <dsp:cNvSpPr/>
      </dsp:nvSpPr>
      <dsp:spPr>
        <a:xfrm>
          <a:off x="4118347" y="1361809"/>
          <a:ext cx="2285789" cy="914315"/>
        </a:xfrm>
        <a:prstGeom prst="chevron">
          <a:avLst/>
        </a:prstGeom>
        <a:solidFill>
          <a:schemeClr val="accent5">
            <a:lumMod val="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Assess Adverse Effects</a:t>
          </a:r>
        </a:p>
      </dsp:txBody>
      <dsp:txXfrm>
        <a:off x="4575505" y="1361809"/>
        <a:ext cx="1371474" cy="914315"/>
      </dsp:txXfrm>
    </dsp:sp>
    <dsp:sp modelId="{909753C0-FEEA-4E70-9C97-68627DD81826}">
      <dsp:nvSpPr>
        <dsp:cNvPr id="0" name=""/>
        <dsp:cNvSpPr/>
      </dsp:nvSpPr>
      <dsp:spPr>
        <a:xfrm>
          <a:off x="6175557" y="1361809"/>
          <a:ext cx="2285789" cy="914315"/>
        </a:xfrm>
        <a:prstGeom prst="chevron">
          <a:avLst/>
        </a:prstGeom>
        <a:solidFill>
          <a:schemeClr val="accent5">
            <a:lumMod val="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Resolve Adverse Effects</a:t>
          </a:r>
        </a:p>
      </dsp:txBody>
      <dsp:txXfrm>
        <a:off x="6632715" y="1361809"/>
        <a:ext cx="1371474" cy="9143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CB193B-842E-4452-9218-BF017F672F54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0B6C5E-4D89-4520-A467-49934285708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326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0B6C5E-4D89-4520-A467-499342857081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4678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0BB6CB-E04C-4F5E-847D-625E4FC1D56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5965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5C26B371-0F26-A35B-E1A3-FCF695F9257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4C66F737-2CA5-A3F5-72AF-1638E7A3C0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E306ED-7748-7450-3FE3-C89D9F1DEF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defTabSz="930275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0275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0275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0275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0275" eaLnBrk="0" hangingPunct="0">
              <a:defRPr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07DF11E-EB64-41DE-B982-43B88A274F69}" type="slidenum">
              <a:rPr lang="en-US" altLang="en-US" b="0">
                <a:latin typeface="Arial" panose="020B0604020202020204" pitchFamily="34" charset="0"/>
              </a:rPr>
              <a:pPr eaLnBrk="1" hangingPunct="1"/>
              <a:t>22</a:t>
            </a:fld>
            <a:endParaRPr lang="en-US" altLang="en-US" b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0B6C5E-4D89-4520-A467-499342857081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8708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90116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361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1pPr>
            <a:lvl2pPr marL="716204" indent="-275463" defTabSz="91361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2pPr>
            <a:lvl3pPr marL="1101852" indent="-220370" defTabSz="91361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3pPr>
            <a:lvl4pPr marL="1542593" indent="-220370" defTabSz="91361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4pPr>
            <a:lvl5pPr marL="1983334" indent="-220370" defTabSz="91361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5pPr>
            <a:lvl6pPr marL="2424074" indent="-220370" defTabSz="91361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6pPr>
            <a:lvl7pPr marL="2864815" indent="-220370" defTabSz="91361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7pPr>
            <a:lvl8pPr marL="3305556" indent="-220370" defTabSz="91361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8pPr>
            <a:lvl9pPr marL="3746297" indent="-220370" defTabSz="91361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D11427C4-FDA2-4E6D-A8E4-A77D3FDC1B6E}" type="slidenum">
              <a:rPr lang="en-US" altLang="en-US" smtClean="0"/>
              <a:pPr eaLnBrk="1" hangingPunct="1">
                <a:spcBef>
                  <a:spcPct val="0"/>
                </a:spcBef>
              </a:pPr>
              <a:t>30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0B6C5E-4D89-4520-A467-49934285708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1669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0B6C5E-4D89-4520-A467-49934285708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46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3784F3-2271-4F8D-A0BC-8F40E6849FE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840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49E02-20BB-D44E-C2DF-221491E34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D11450-1196-AB79-C2A4-1B9961801C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AC27E6-B772-89A8-4780-DD5E9BB007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D96B98-E9EA-904E-AB45-50ADFD25B9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3784F3-2271-4F8D-A0BC-8F40E6849FE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8827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3784F3-2271-4F8D-A0BC-8F40E6849FE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4527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E031A-A7F8-D756-949B-A31FDA8C6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F0E1DE-2003-FF0D-16D2-BEF90B7F28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EE7A29-6F02-AB16-FE14-17DD50FCD8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F33277-B52B-630A-1B43-AE4CB1067E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3784F3-2271-4F8D-A0BC-8F40E6849FE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9897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75D943-4E4F-4AEE-8406-6E1EA096C5A1}" type="slidenum">
              <a:rPr lang="en-US" smtClean="0"/>
              <a:t>14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26694851-B609-457A-91DC-F362DA90E1FF}" type="datetime1">
              <a:rPr lang="en-US" smtClean="0"/>
              <a:t>2/4/2026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PennDOT Purpose and Need Training</a:t>
            </a:r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723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75D943-4E4F-4AEE-8406-6E1EA096C5A1}" type="slidenum">
              <a:rPr lang="en-US" smtClean="0"/>
              <a:t>16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03CEE47-4722-4EEF-ABD1-28BE049789EC}" type="datetime1">
              <a:rPr lang="en-US" smtClean="0"/>
              <a:t>2/4/2026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PennDOT Purpose and Need Training</a:t>
            </a:r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77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185B7CB-0782-4EFD-828C-9B00F9E3944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6496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F637C4-ABEC-4D10-9C9E-6BA13F1E38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17600" y="3902509"/>
            <a:ext cx="9144000" cy="743382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5C2DF1-D318-4DAD-A80A-D13990888F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7600" y="5011449"/>
            <a:ext cx="9144000" cy="48967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044CB-360E-4F7B-9BC5-77C79819C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CABC0-DAE6-497D-98C6-BE24CA8557E9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0E7594-593B-459E-A3DD-CF3E62888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350010-5BE6-4D8F-9759-4ED33D878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75568-388A-4F13-AC7C-EBAF7DDFB74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28AE16B-C203-4691-BF93-BC4EB959A7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10600" y="5737658"/>
            <a:ext cx="2162175" cy="365125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737692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FC0D6D-D799-4BE3-9D3F-41DB6B318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316D81-415C-4E6D-BA37-232AB6770F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503489-C82A-4A66-BDE7-948104EFEE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953172-59A5-406E-8551-FB6F75108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CABC0-DAE6-497D-98C6-BE24CA8557E9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27D069-F458-4EE3-B9EE-1493F55F9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40BA8A-07E9-43CF-AC76-09ACB44C1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75568-388A-4F13-AC7C-EBAF7DDFB74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135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849E9-15F0-4E7E-AF45-F0C93CA53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2F4B81-3E75-427F-A8AA-17AF878699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5EE70B-62F2-42FA-B3FB-72B8AE9C48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686149-DB8C-4A5D-87C7-A7B09CCC62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49508C-B998-4077-8E8D-4A1AB35DE0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5424B0-4A58-49D7-9978-928758970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CABC0-DAE6-497D-98C6-BE24CA8557E9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A62EEC-BAEB-4A6A-B32A-6C05C28FC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E752CC-AC35-442F-A7CF-568F5F554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75568-388A-4F13-AC7C-EBAF7DDFB74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10311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2EBBE-8EFB-470A-8A26-DF7007352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716B41-9795-407E-8721-F5EFFC1AB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CABC0-DAE6-497D-98C6-BE24CA8557E9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C6E178-C962-49F0-B325-9D15B1939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A0B7D4-7297-4DEE-BC7C-807B3C932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75568-388A-4F13-AC7C-EBAF7DDFB74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669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D26367-0CF0-4F07-AB96-D150E5E8D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CABC0-DAE6-497D-98C6-BE24CA8557E9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91771D-7001-4AB7-BB44-71864D573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F92E51-219A-4D00-A671-CE8A95415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75568-388A-4F13-AC7C-EBAF7DDFB74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244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055EE-A076-4009-98D3-3E2258AB0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CA5E9-7C43-460F-9006-70730E9C28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34B3AC-E643-4F56-BDF1-5BD0E91C2B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E693FE-5886-4856-AF96-58E9580D0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CABC0-DAE6-497D-98C6-BE24CA8557E9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8B63F4-C341-4C07-8FBF-819AF11ED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673A70-D8B6-4783-BEB6-03CC30EC0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75568-388A-4F13-AC7C-EBAF7DDFB74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7309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D2389-1436-4084-82EC-16B44C0B9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FF55CC-7769-4FB2-B329-3E4833B760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4D05FB-B0FE-4F46-A053-4CC6035FAB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E6C5C9-1A24-4893-82F4-19DF5A000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CABC0-DAE6-497D-98C6-BE24CA8557E9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2A2917-72FD-461F-8DA3-3390C196E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7D356E-9934-47D2-A9B8-95F7665BB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75568-388A-4F13-AC7C-EBAF7DDFB74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719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DB5BB-2C66-469B-9FA0-FC4D1CC5E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5E0A16-6FC8-460E-BC58-9A8A2003D4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5C6D18-86B6-4B08-880A-5BB6EE117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CABC0-DAE6-497D-98C6-BE24CA8557E9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E2B8B8-B52E-4792-BB98-9CB690B33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329A6-969B-419C-ABBB-C005C30C4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75568-388A-4F13-AC7C-EBAF7DDFB74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0634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B1403A2-9D18-4C90-A9A1-0B5EA53CC1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7545E9-87FD-4DDE-AEAD-9DCD2BC7E6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5F4E58-AB2F-46DB-B0F4-B03D7A68F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CABC0-DAE6-497D-98C6-BE24CA8557E9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9041E-5C14-4A07-BE63-DECB27B4C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3045FD-5688-469B-AAF4-FCC9B8001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75568-388A-4F13-AC7C-EBAF7DDFB74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52830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ey takeawa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1B08CCD3-BAD4-467E-B843-1BD3FC1D83E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524" y="0"/>
            <a:ext cx="12188952" cy="6858000"/>
          </a:xfrm>
          <a:solidFill>
            <a:schemeClr val="tx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960120"/>
            <a:ext cx="5029200" cy="914400"/>
          </a:xfrm>
        </p:spPr>
        <p:txBody>
          <a:bodyPr/>
          <a:lstStyle>
            <a:lvl1pPr algn="ctr"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AC16E-5725-4AC1-AB85-871F25D2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4E5D546-07C2-4A4B-85D2-F23B489AB47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4400" y="2935224"/>
            <a:ext cx="2130552" cy="950976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BD981D89-A62B-4844-B43A-DFEEC6CACD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14400" y="4306824"/>
            <a:ext cx="2130552" cy="950976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71D86D6-F37C-4280-9551-DFF729C85B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264408" y="2935224"/>
            <a:ext cx="2221992" cy="950976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BB88B61E-B44C-46EB-B875-1F55B02E895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64408" y="4334256"/>
            <a:ext cx="2221992" cy="950976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41665166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338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637C4-ABEC-4D10-9C9E-6BA13F1E38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902509"/>
            <a:ext cx="9144000" cy="743382"/>
          </a:xfrm>
        </p:spPr>
        <p:txBody>
          <a:bodyPr anchor="b">
            <a:normAutofit/>
          </a:bodyPr>
          <a:lstStyle>
            <a:lvl1pPr algn="ctr">
              <a:defRPr sz="4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5C2DF1-D318-4DAD-A80A-D13990888F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421745"/>
            <a:ext cx="9144000" cy="74338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E818585-EC8B-43D7-B352-306AE8AC741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9237"/>
            <a:ext cx="12192000" cy="321468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7579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574800" y="1462088"/>
            <a:ext cx="9973733" cy="4525962"/>
          </a:xfrm>
        </p:spPr>
        <p:txBody>
          <a:bodyPr/>
          <a:lstStyle>
            <a:lvl1pPr>
              <a:defRPr>
                <a:solidFill>
                  <a:srgbClr val="FCF9CC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06215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BC7E191-EB9D-D040-A7FE-728C7E66A6BF}"/>
              </a:ext>
            </a:extLst>
          </p:cNvPr>
          <p:cNvSpPr/>
          <p:nvPr userDrawn="1"/>
        </p:nvSpPr>
        <p:spPr>
          <a:xfrm>
            <a:off x="0" y="0"/>
            <a:ext cx="12192000" cy="6855894"/>
          </a:xfrm>
          <a:prstGeom prst="rect">
            <a:avLst/>
          </a:prstGeom>
          <a:gradFill flip="none" rotWithShape="1">
            <a:gsLst>
              <a:gs pos="11000">
                <a:srgbClr val="0070C0"/>
              </a:gs>
              <a:gs pos="100000">
                <a:schemeClr val="accent2">
                  <a:lumMod val="5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663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637C4-ABEC-4D10-9C9E-6BA13F1E38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17600" y="3902509"/>
            <a:ext cx="5487737" cy="743382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SECTION BREAK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5C2DF1-D318-4DAD-A80A-D13990888F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7600" y="5011449"/>
            <a:ext cx="7035800" cy="48967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044CB-360E-4F7B-9BC5-77C79819C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CABC0-DAE6-497D-98C6-BE24CA8557E9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0E7594-593B-459E-A3DD-CF3E62888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350010-5BE6-4D8F-9759-4ED33D878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75568-388A-4F13-AC7C-EBAF7DDFB74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28AE16B-C203-4691-BF93-BC4EB959A7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10600" y="5737658"/>
            <a:ext cx="2162175" cy="365125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3D0AD12-9EEC-41A6-B341-AA5072594C72}"/>
              </a:ext>
            </a:extLst>
          </p:cNvPr>
          <p:cNvSpPr/>
          <p:nvPr userDrawn="1"/>
        </p:nvSpPr>
        <p:spPr>
          <a:xfrm>
            <a:off x="8991058" y="3621044"/>
            <a:ext cx="1398085" cy="1398085"/>
          </a:xfrm>
          <a:prstGeom prst="ellipse">
            <a:avLst/>
          </a:prstGeom>
          <a:gradFill>
            <a:gsLst>
              <a:gs pos="0">
                <a:srgbClr val="00788A"/>
              </a:gs>
              <a:gs pos="100000">
                <a:srgbClr val="00508C"/>
              </a:gs>
            </a:gsLst>
            <a:lin ang="0" scaled="0"/>
          </a:gradFill>
          <a:ln w="762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0112814-E97D-4EA0-91D7-D48DE7C05B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299" y="4421130"/>
            <a:ext cx="838202" cy="835154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551F30A-E289-4854-902B-4EBB787520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-721"/>
            <a:ext cx="12192000" cy="3649663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469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E1BDC3BD-2B1B-4099-86DC-284ACB60962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15"/>
          <a:stretch/>
        </p:blipFill>
        <p:spPr bwMode="auto">
          <a:xfrm>
            <a:off x="0" y="-1"/>
            <a:ext cx="7728528" cy="5028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6F4F0625-6595-46D7-AFAF-A3C6F70497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C2BCE5-1C1E-47C0-9437-CAF7C166A3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61036" y="764021"/>
            <a:ext cx="3599540" cy="715864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E263B"/>
                </a:solidFill>
                <a:latin typeface="+mn-lt"/>
              </a:defRPr>
            </a:lvl1pPr>
          </a:lstStyle>
          <a:p>
            <a:r>
              <a:rPr lang="en-US" dirty="0"/>
              <a:t>ABOUT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DCDB06-2420-4930-BBE9-DC3667359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1036" y="2464377"/>
            <a:ext cx="3798455" cy="3629603"/>
          </a:xfr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3A2C86-2FE8-47E0-B2F4-AF53A73DC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CABC0-DAE6-497D-98C6-BE24CA8557E9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5AAD62-15CF-4ACA-B941-F0258BF2F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78C573-0EC0-4BD5-B9DA-76F944CD3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75568-388A-4F13-AC7C-EBAF7DDFB74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B54DE8E-36D4-47AE-BBD7-DCD7FABD2C1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38200" y="4541548"/>
            <a:ext cx="6055895" cy="167827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3358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sh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D26367-0CF0-4F07-AB96-D150E5E8D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CABC0-DAE6-497D-98C6-BE24CA8557E9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91771D-7001-4AB7-BB44-71864D573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F92E51-219A-4D00-A671-CE8A95415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75568-388A-4F13-AC7C-EBAF7DDFB749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6" name="Picture 5" descr="A picture containing person, airplane&#10;&#10;Description automatically generated">
            <a:extLst>
              <a:ext uri="{FF2B5EF4-FFF2-40B4-BE49-F238E27FC236}">
                <a16:creationId xmlns:a16="http://schemas.microsoft.com/office/drawing/2014/main" id="{9AC8DD61-E769-490A-BA19-9F4ABBD432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98CFE9D-5FDD-4F85-BE56-A924FD8F037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5536" y="2178050"/>
            <a:ext cx="2362200" cy="2501900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B1E14633-3A0F-4F23-8B60-752F6D3C4AF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481137" y="2178050"/>
            <a:ext cx="2362200" cy="2501900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0E614CB3-1C2A-4AC1-B176-2B0ED29D10C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76738" y="2178050"/>
            <a:ext cx="2362200" cy="2501900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51B02539-6FED-4BB2-A7C7-35CAAA4B9CD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272340" y="2178050"/>
            <a:ext cx="2362200" cy="2501900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7662AD5-5858-4FD1-876F-F4C854298B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9593" y="4884738"/>
            <a:ext cx="2109536" cy="365125"/>
          </a:xfrm>
        </p:spPr>
        <p:txBody>
          <a:bodyPr>
            <a:noAutofit/>
          </a:bodyPr>
          <a:lstStyle>
            <a:lvl1pPr marL="0" indent="0" algn="ctr">
              <a:buNone/>
              <a:defRPr sz="1400" b="1">
                <a:solidFill>
                  <a:srgbClr val="0E263B"/>
                </a:solidFill>
              </a:defRPr>
            </a:lvl1pPr>
            <a:lvl2pPr>
              <a:defRPr sz="1200" b="1">
                <a:solidFill>
                  <a:srgbClr val="0E263B"/>
                </a:solidFill>
              </a:defRPr>
            </a:lvl2pPr>
            <a:lvl3pPr>
              <a:defRPr sz="1200" b="1">
                <a:solidFill>
                  <a:srgbClr val="0E263B"/>
                </a:solidFill>
              </a:defRPr>
            </a:lvl3pPr>
            <a:lvl4pPr>
              <a:defRPr sz="1200" b="1">
                <a:solidFill>
                  <a:srgbClr val="0E263B"/>
                </a:solidFill>
              </a:defRPr>
            </a:lvl4pPr>
            <a:lvl5pPr>
              <a:defRPr sz="1200" b="1">
                <a:solidFill>
                  <a:srgbClr val="0E263B"/>
                </a:solidFill>
              </a:defRPr>
            </a:lvl5pPr>
          </a:lstStyle>
          <a:p>
            <a:pPr lvl="0"/>
            <a:r>
              <a:rPr lang="en-US" dirty="0"/>
              <a:t>FIRST NAME LAST NAME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79D41EC-2B18-4689-BBB6-876C12BC0F72}"/>
              </a:ext>
            </a:extLst>
          </p:cNvPr>
          <p:cNvCxnSpPr/>
          <p:nvPr userDrawn="1"/>
        </p:nvCxnSpPr>
        <p:spPr>
          <a:xfrm>
            <a:off x="1490506" y="5403349"/>
            <a:ext cx="467711" cy="0"/>
          </a:xfrm>
          <a:prstGeom prst="line">
            <a:avLst/>
          </a:prstGeom>
          <a:ln w="19050">
            <a:solidFill>
              <a:srgbClr val="029A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D6FD5A5E-977A-49B1-AC46-7DC8EBFE8EF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69593" y="5554204"/>
            <a:ext cx="2109536" cy="365125"/>
          </a:xfrm>
        </p:spPr>
        <p:txBody>
          <a:bodyPr>
            <a:noAutofit/>
          </a:bodyPr>
          <a:lstStyle>
            <a:lvl1pPr marL="0" indent="0" algn="ctr">
              <a:buNone/>
              <a:defRPr sz="1400" b="0">
                <a:solidFill>
                  <a:srgbClr val="0E263B"/>
                </a:solidFill>
              </a:defRPr>
            </a:lvl1pPr>
            <a:lvl2pPr>
              <a:defRPr sz="1200" b="1">
                <a:solidFill>
                  <a:srgbClr val="0E263B"/>
                </a:solidFill>
              </a:defRPr>
            </a:lvl2pPr>
            <a:lvl3pPr>
              <a:defRPr sz="1200" b="1">
                <a:solidFill>
                  <a:srgbClr val="0E263B"/>
                </a:solidFill>
              </a:defRPr>
            </a:lvl3pPr>
            <a:lvl4pPr>
              <a:defRPr sz="1200" b="1">
                <a:solidFill>
                  <a:srgbClr val="0E263B"/>
                </a:solidFill>
              </a:defRPr>
            </a:lvl4pPr>
            <a:lvl5pPr>
              <a:defRPr sz="1200" b="1">
                <a:solidFill>
                  <a:srgbClr val="0E263B"/>
                </a:solidFill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ACD24516-EAC1-4FAF-A0DC-F653BD1A6EF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581400" y="4884738"/>
            <a:ext cx="2109536" cy="365125"/>
          </a:xfrm>
        </p:spPr>
        <p:txBody>
          <a:bodyPr>
            <a:noAutofit/>
          </a:bodyPr>
          <a:lstStyle>
            <a:lvl1pPr marL="0" indent="0" algn="ctr">
              <a:buNone/>
              <a:defRPr sz="1400" b="1">
                <a:solidFill>
                  <a:srgbClr val="0E263B"/>
                </a:solidFill>
              </a:defRPr>
            </a:lvl1pPr>
            <a:lvl2pPr>
              <a:defRPr sz="1200" b="1">
                <a:solidFill>
                  <a:srgbClr val="0E263B"/>
                </a:solidFill>
              </a:defRPr>
            </a:lvl2pPr>
            <a:lvl3pPr>
              <a:defRPr sz="1200" b="1">
                <a:solidFill>
                  <a:srgbClr val="0E263B"/>
                </a:solidFill>
              </a:defRPr>
            </a:lvl3pPr>
            <a:lvl4pPr>
              <a:defRPr sz="1200" b="1">
                <a:solidFill>
                  <a:srgbClr val="0E263B"/>
                </a:solidFill>
              </a:defRPr>
            </a:lvl4pPr>
            <a:lvl5pPr>
              <a:defRPr sz="1200" b="1">
                <a:solidFill>
                  <a:srgbClr val="0E263B"/>
                </a:solidFill>
              </a:defRPr>
            </a:lvl5pPr>
          </a:lstStyle>
          <a:p>
            <a:pPr lvl="0"/>
            <a:r>
              <a:rPr lang="en-US" dirty="0"/>
              <a:t>FIRST NAME LAST NAME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EFBBCE8-CCCF-4ACB-9C8A-B5BDEC3A5A25}"/>
              </a:ext>
            </a:extLst>
          </p:cNvPr>
          <p:cNvCxnSpPr/>
          <p:nvPr userDrawn="1"/>
        </p:nvCxnSpPr>
        <p:spPr>
          <a:xfrm>
            <a:off x="4402313" y="5403349"/>
            <a:ext cx="467711" cy="0"/>
          </a:xfrm>
          <a:prstGeom prst="line">
            <a:avLst/>
          </a:prstGeom>
          <a:ln w="19050">
            <a:solidFill>
              <a:srgbClr val="029A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F1144A04-D16E-4E8E-BCAD-A592E260025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581400" y="5554204"/>
            <a:ext cx="2109536" cy="365125"/>
          </a:xfrm>
        </p:spPr>
        <p:txBody>
          <a:bodyPr>
            <a:noAutofit/>
          </a:bodyPr>
          <a:lstStyle>
            <a:lvl1pPr marL="0" indent="0" algn="ctr">
              <a:buNone/>
              <a:defRPr sz="1400" b="0">
                <a:solidFill>
                  <a:srgbClr val="0E263B"/>
                </a:solidFill>
              </a:defRPr>
            </a:lvl1pPr>
            <a:lvl2pPr>
              <a:defRPr sz="1200" b="1">
                <a:solidFill>
                  <a:srgbClr val="0E263B"/>
                </a:solidFill>
              </a:defRPr>
            </a:lvl2pPr>
            <a:lvl3pPr>
              <a:defRPr sz="1200" b="1">
                <a:solidFill>
                  <a:srgbClr val="0E263B"/>
                </a:solidFill>
              </a:defRPr>
            </a:lvl3pPr>
            <a:lvl4pPr>
              <a:defRPr sz="1200" b="1">
                <a:solidFill>
                  <a:srgbClr val="0E263B"/>
                </a:solidFill>
              </a:defRPr>
            </a:lvl4pPr>
            <a:lvl5pPr>
              <a:defRPr sz="1200" b="1">
                <a:solidFill>
                  <a:srgbClr val="0E263B"/>
                </a:solidFill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08DD4223-F0C3-4284-BAED-A09CC678B30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01064" y="4884738"/>
            <a:ext cx="2109536" cy="365125"/>
          </a:xfrm>
        </p:spPr>
        <p:txBody>
          <a:bodyPr>
            <a:noAutofit/>
          </a:bodyPr>
          <a:lstStyle>
            <a:lvl1pPr marL="0" indent="0" algn="ctr">
              <a:buNone/>
              <a:defRPr sz="1400" b="1">
                <a:solidFill>
                  <a:srgbClr val="0E263B"/>
                </a:solidFill>
              </a:defRPr>
            </a:lvl1pPr>
            <a:lvl2pPr>
              <a:defRPr sz="1200" b="1">
                <a:solidFill>
                  <a:srgbClr val="0E263B"/>
                </a:solidFill>
              </a:defRPr>
            </a:lvl2pPr>
            <a:lvl3pPr>
              <a:defRPr sz="1200" b="1">
                <a:solidFill>
                  <a:srgbClr val="0E263B"/>
                </a:solidFill>
              </a:defRPr>
            </a:lvl3pPr>
            <a:lvl4pPr>
              <a:defRPr sz="1200" b="1">
                <a:solidFill>
                  <a:srgbClr val="0E263B"/>
                </a:solidFill>
              </a:defRPr>
            </a:lvl4pPr>
            <a:lvl5pPr>
              <a:defRPr sz="1200" b="1">
                <a:solidFill>
                  <a:srgbClr val="0E263B"/>
                </a:solidFill>
              </a:defRPr>
            </a:lvl5pPr>
          </a:lstStyle>
          <a:p>
            <a:pPr lvl="0"/>
            <a:r>
              <a:rPr lang="en-US" dirty="0"/>
              <a:t>FIRST NAME LAST NAME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39C86E5-DEE3-4F59-975D-9E1A4EBE2950}"/>
              </a:ext>
            </a:extLst>
          </p:cNvPr>
          <p:cNvCxnSpPr/>
          <p:nvPr userDrawn="1"/>
        </p:nvCxnSpPr>
        <p:spPr>
          <a:xfrm>
            <a:off x="7321977" y="5403349"/>
            <a:ext cx="467711" cy="0"/>
          </a:xfrm>
          <a:prstGeom prst="line">
            <a:avLst/>
          </a:prstGeom>
          <a:ln w="19050">
            <a:solidFill>
              <a:srgbClr val="029A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C20AC315-7E14-4252-85DC-F339A814DED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501064" y="5554204"/>
            <a:ext cx="2109536" cy="365125"/>
          </a:xfrm>
        </p:spPr>
        <p:txBody>
          <a:bodyPr>
            <a:noAutofit/>
          </a:bodyPr>
          <a:lstStyle>
            <a:lvl1pPr marL="0" indent="0" algn="ctr">
              <a:buNone/>
              <a:defRPr sz="1400" b="0">
                <a:solidFill>
                  <a:srgbClr val="0E263B"/>
                </a:solidFill>
              </a:defRPr>
            </a:lvl1pPr>
            <a:lvl2pPr>
              <a:defRPr sz="1200" b="1">
                <a:solidFill>
                  <a:srgbClr val="0E263B"/>
                </a:solidFill>
              </a:defRPr>
            </a:lvl2pPr>
            <a:lvl3pPr>
              <a:defRPr sz="1200" b="1">
                <a:solidFill>
                  <a:srgbClr val="0E263B"/>
                </a:solidFill>
              </a:defRPr>
            </a:lvl3pPr>
            <a:lvl4pPr>
              <a:defRPr sz="1200" b="1">
                <a:solidFill>
                  <a:srgbClr val="0E263B"/>
                </a:solidFill>
              </a:defRPr>
            </a:lvl4pPr>
            <a:lvl5pPr>
              <a:defRPr sz="1200" b="1">
                <a:solidFill>
                  <a:srgbClr val="0E263B"/>
                </a:solidFill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Text Placeholder 13">
            <a:extLst>
              <a:ext uri="{FF2B5EF4-FFF2-40B4-BE49-F238E27FC236}">
                <a16:creationId xmlns:a16="http://schemas.microsoft.com/office/drawing/2014/main" id="{F3D0CB79-BB5F-4E8C-8BBD-9881AB839C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22730" y="4884738"/>
            <a:ext cx="2109536" cy="365125"/>
          </a:xfrm>
        </p:spPr>
        <p:txBody>
          <a:bodyPr>
            <a:noAutofit/>
          </a:bodyPr>
          <a:lstStyle>
            <a:lvl1pPr marL="0" indent="0" algn="ctr">
              <a:buNone/>
              <a:defRPr sz="1400" b="1">
                <a:solidFill>
                  <a:srgbClr val="0E263B"/>
                </a:solidFill>
              </a:defRPr>
            </a:lvl1pPr>
            <a:lvl2pPr>
              <a:defRPr sz="1200" b="1">
                <a:solidFill>
                  <a:srgbClr val="0E263B"/>
                </a:solidFill>
              </a:defRPr>
            </a:lvl2pPr>
            <a:lvl3pPr>
              <a:defRPr sz="1200" b="1">
                <a:solidFill>
                  <a:srgbClr val="0E263B"/>
                </a:solidFill>
              </a:defRPr>
            </a:lvl3pPr>
            <a:lvl4pPr>
              <a:defRPr sz="1200" b="1">
                <a:solidFill>
                  <a:srgbClr val="0E263B"/>
                </a:solidFill>
              </a:defRPr>
            </a:lvl4pPr>
            <a:lvl5pPr>
              <a:defRPr sz="1200" b="1">
                <a:solidFill>
                  <a:srgbClr val="0E263B"/>
                </a:solidFill>
              </a:defRPr>
            </a:lvl5pPr>
          </a:lstStyle>
          <a:p>
            <a:pPr lvl="0"/>
            <a:r>
              <a:rPr lang="en-US" dirty="0"/>
              <a:t>FIRST NAME LAST NAME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76E4AA3-81BD-4279-B0E1-2E736956B75B}"/>
              </a:ext>
            </a:extLst>
          </p:cNvPr>
          <p:cNvCxnSpPr/>
          <p:nvPr userDrawn="1"/>
        </p:nvCxnSpPr>
        <p:spPr>
          <a:xfrm>
            <a:off x="10243643" y="5403349"/>
            <a:ext cx="467711" cy="0"/>
          </a:xfrm>
          <a:prstGeom prst="line">
            <a:avLst/>
          </a:prstGeom>
          <a:ln w="19050">
            <a:solidFill>
              <a:srgbClr val="029A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13">
            <a:extLst>
              <a:ext uri="{FF2B5EF4-FFF2-40B4-BE49-F238E27FC236}">
                <a16:creationId xmlns:a16="http://schemas.microsoft.com/office/drawing/2014/main" id="{54842789-CA47-4F64-A7BC-9EAC49CC5B8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422730" y="5554204"/>
            <a:ext cx="2109536" cy="365125"/>
          </a:xfrm>
        </p:spPr>
        <p:txBody>
          <a:bodyPr>
            <a:noAutofit/>
          </a:bodyPr>
          <a:lstStyle>
            <a:lvl1pPr marL="0" indent="0" algn="ctr">
              <a:buNone/>
              <a:defRPr sz="1400" b="0">
                <a:solidFill>
                  <a:srgbClr val="0E263B"/>
                </a:solidFill>
              </a:defRPr>
            </a:lvl1pPr>
            <a:lvl2pPr>
              <a:defRPr sz="1200" b="1">
                <a:solidFill>
                  <a:srgbClr val="0E263B"/>
                </a:solidFill>
              </a:defRPr>
            </a:lvl2pPr>
            <a:lvl3pPr>
              <a:defRPr sz="1200" b="1">
                <a:solidFill>
                  <a:srgbClr val="0E263B"/>
                </a:solidFill>
              </a:defRPr>
            </a:lvl3pPr>
            <a:lvl4pPr>
              <a:defRPr sz="1200" b="1">
                <a:solidFill>
                  <a:srgbClr val="0E263B"/>
                </a:solidFill>
              </a:defRPr>
            </a:lvl4pPr>
            <a:lvl5pPr>
              <a:defRPr sz="1200" b="1">
                <a:solidFill>
                  <a:srgbClr val="0E263B"/>
                </a:solidFill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2FFF7F40-BE19-446E-8595-94B141EED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6230" y="1543196"/>
            <a:ext cx="3599540" cy="539459"/>
          </a:xfrm>
        </p:spPr>
        <p:txBody>
          <a:bodyPr>
            <a:normAutofit/>
          </a:bodyPr>
          <a:lstStyle>
            <a:lvl1pPr algn="ctr">
              <a:defRPr sz="18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B16E8B2-4F85-45C2-A046-719E1241FF4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218760" y="706438"/>
            <a:ext cx="3754480" cy="765175"/>
          </a:xfrm>
        </p:spPr>
        <p:txBody>
          <a:bodyPr>
            <a:no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MEET THE TEAM</a:t>
            </a:r>
          </a:p>
        </p:txBody>
      </p:sp>
    </p:spTree>
    <p:extLst>
      <p:ext uri="{BB962C8B-B14F-4D97-AF65-F5344CB8AC3E}">
        <p14:creationId xmlns:p14="http://schemas.microsoft.com/office/powerpoint/2010/main" val="3229341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1CA28A-94AA-4F5F-A1F4-7C518E633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CABC0-DAE6-497D-98C6-BE24CA8557E9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45315E-B521-4669-83D7-9A7C4A329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87B2CE-6058-41C0-87C5-4E1A8140A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75568-388A-4F13-AC7C-EBAF7DDFB74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CF57921-96DA-4A54-A794-25C6F42FEA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99920"/>
            <a:ext cx="3599540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E263B"/>
                </a:solidFill>
                <a:latin typeface="+mn-lt"/>
              </a:defRPr>
            </a:lvl1pPr>
          </a:lstStyle>
          <a:p>
            <a:r>
              <a:rPr lang="en-US" dirty="0"/>
              <a:t>SECTION 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4786E9D-2D58-4196-B4F9-7F586B4D70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0277"/>
            <a:ext cx="3798455" cy="3629603"/>
          </a:xfr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4F8591-5DAF-4D73-B7F3-7028D02260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30838" y="828675"/>
            <a:ext cx="6145212" cy="5396634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773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CA103EAD-A6D8-4FB9-A33F-547A60E2D6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1CA28A-94AA-4F5F-A1F4-7C518E633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CABC0-DAE6-497D-98C6-BE24CA8557E9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45315E-B521-4669-83D7-9A7C4A329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87B2CE-6058-41C0-87C5-4E1A8140A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75568-388A-4F13-AC7C-EBAF7DDFB74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CF57921-96DA-4A54-A794-25C6F42FEA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99920"/>
            <a:ext cx="3599540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E263B"/>
                </a:solidFill>
                <a:latin typeface="+mn-lt"/>
              </a:defRPr>
            </a:lvl1pPr>
          </a:lstStyle>
          <a:p>
            <a:r>
              <a:rPr lang="en-US" dirty="0"/>
              <a:t>SECTION 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4786E9D-2D58-4196-B4F9-7F586B4D70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0277"/>
            <a:ext cx="3798455" cy="3629603"/>
          </a:xfr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52F1FE47-BB1D-4EEF-866C-1D4E18D674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45032" y="1958603"/>
            <a:ext cx="2776587" cy="2940794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86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1CA28A-94AA-4F5F-A1F4-7C518E633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CABC0-DAE6-497D-98C6-BE24CA8557E9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45315E-B521-4669-83D7-9A7C4A329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87B2CE-6058-41C0-87C5-4E1A8140A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75568-388A-4F13-AC7C-EBAF7DDFB74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CF57921-96DA-4A54-A794-25C6F42FEA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99920"/>
            <a:ext cx="3599540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E263B"/>
                </a:solidFill>
                <a:latin typeface="+mn-lt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4786E9D-2D58-4196-B4F9-7F586B4D70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0277"/>
            <a:ext cx="3798455" cy="3629603"/>
          </a:xfrm>
        </p:spPr>
        <p:txBody>
          <a:bodyPr/>
          <a:lstStyle/>
          <a:p>
            <a:pPr lvl="0"/>
            <a:endParaRPr lang="en-US" dirty="0"/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1BEAE038-3CC4-4132-8758-068AB5C1F2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925"/>
          <a:stretch/>
        </p:blipFill>
        <p:spPr>
          <a:xfrm rot="10800000">
            <a:off x="0" y="6029880"/>
            <a:ext cx="12192000" cy="8281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1FB828D-1AB1-C37F-895A-7352D04D27E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2213" y="92565"/>
            <a:ext cx="910752" cy="342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B3D8BFD0-EBBE-0C80-0139-22C436A716A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1408" y="136525"/>
            <a:ext cx="1182596" cy="237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961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5DB5ED6-F312-4749-A955-15573388E27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0"/>
            <a:ext cx="5699125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1CA28A-94AA-4F5F-A1F4-7C518E633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CABC0-DAE6-497D-98C6-BE24CA8557E9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45315E-B521-4669-83D7-9A7C4A329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87B2CE-6058-41C0-87C5-4E1A8140A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75568-388A-4F13-AC7C-EBAF7DDFB74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CF57921-96DA-4A54-A794-25C6F42FEA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82660" y="329806"/>
            <a:ext cx="3599540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E263B"/>
                </a:solidFill>
                <a:latin typeface="+mn-lt"/>
              </a:defRPr>
            </a:lvl1pPr>
          </a:lstStyle>
          <a:p>
            <a:r>
              <a:rPr lang="en-US" dirty="0"/>
              <a:t>SECTION 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DD6FD13-12E7-4282-8C70-0EBE6450DC6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284028" y="3422091"/>
            <a:ext cx="3798455" cy="660054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pPr lvl="0"/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41EC3A5-4DA0-4DCD-88CD-77FD38FFCF5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284028" y="4919437"/>
            <a:ext cx="3798455" cy="660054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pPr lvl="0"/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1A3800D4-1029-4959-8862-6BA3DE70059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84028" y="1985176"/>
            <a:ext cx="3798455" cy="660053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>
              <a:lnSpc>
                <a:spcPct val="100000"/>
              </a:lnSpc>
            </a:pPr>
            <a:endParaRPr lang="en-US" dirty="0">
              <a:ea typeface="Open Sans" panose="020B0606030504020204" pitchFamily="34" charset="0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1D1FECD-C314-4166-802C-052F2E837F2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5450" y="4919663"/>
            <a:ext cx="4562475" cy="936625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Caption</a:t>
            </a:r>
          </a:p>
        </p:txBody>
      </p:sp>
    </p:spTree>
    <p:extLst>
      <p:ext uri="{BB962C8B-B14F-4D97-AF65-F5344CB8AC3E}">
        <p14:creationId xmlns:p14="http://schemas.microsoft.com/office/powerpoint/2010/main" val="3013798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3BD4BC-A280-43F0-9F2D-1569078EC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39EA7E-40FE-4E55-A72A-2ED2872263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397E27-FC50-447F-BA9D-795B974959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DCABC0-DAE6-497D-98C6-BE24CA8557E9}" type="datetimeFigureOut">
              <a:rPr lang="en-US" smtClean="0"/>
              <a:t>2/4/2026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DEA43-E4A3-46B2-B1B0-318334D4A8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23C3D-F1FC-433E-9BA6-DF6E376359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75568-388A-4F13-AC7C-EBAF7DDFB74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968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1" r:id="rId3"/>
    <p:sldLayoutId id="2147483650" r:id="rId4"/>
    <p:sldLayoutId id="2147483660" r:id="rId5"/>
    <p:sldLayoutId id="2147483651" r:id="rId6"/>
    <p:sldLayoutId id="2147483663" r:id="rId7"/>
    <p:sldLayoutId id="2147483664" r:id="rId8"/>
    <p:sldLayoutId id="2147483662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659" r:id="rId17"/>
    <p:sldLayoutId id="2147483666" r:id="rId18"/>
    <p:sldLayoutId id="2147483667" r:id="rId19"/>
    <p:sldLayoutId id="2147483668" r:id="rId20"/>
    <p:sldLayoutId id="2147483669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8.jp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4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8.svg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3" Type="http://schemas.openxmlformats.org/officeDocument/2006/relationships/diagramLayout" Target="../diagrams/layout4.xml"/><Relationship Id="rId7" Type="http://schemas.openxmlformats.org/officeDocument/2006/relationships/image" Target="../media/image47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48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.xml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48.sv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7.pn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dominoappsbp.penndot.pa.gov/ceea/ceeamain.nsf" TargetMode="External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26" Type="http://schemas.openxmlformats.org/officeDocument/2006/relationships/image" Target="../media/image29.png"/><Relationship Id="rId3" Type="http://schemas.openxmlformats.org/officeDocument/2006/relationships/diagramLayout" Target="../diagrams/layout1.xml"/><Relationship Id="rId21" Type="http://schemas.openxmlformats.org/officeDocument/2006/relationships/image" Target="../media/image24.png"/><Relationship Id="rId7" Type="http://schemas.openxmlformats.org/officeDocument/2006/relationships/image" Target="../media/image11.jpeg"/><Relationship Id="rId12" Type="http://schemas.openxmlformats.org/officeDocument/2006/relationships/image" Target="../media/image15.png"/><Relationship Id="rId17" Type="http://schemas.openxmlformats.org/officeDocument/2006/relationships/image" Target="../media/image20.jpeg"/><Relationship Id="rId25" Type="http://schemas.openxmlformats.org/officeDocument/2006/relationships/image" Target="../media/image28.jpeg"/><Relationship Id="rId2" Type="http://schemas.openxmlformats.org/officeDocument/2006/relationships/diagramData" Target="../diagrams/data1.xml"/><Relationship Id="rId16" Type="http://schemas.openxmlformats.org/officeDocument/2006/relationships/image" Target="../media/image19.png"/><Relationship Id="rId20" Type="http://schemas.openxmlformats.org/officeDocument/2006/relationships/image" Target="../media/image23.jpeg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5" Type="http://schemas.openxmlformats.org/officeDocument/2006/relationships/diagramColors" Target="../diagrams/colors1.xml"/><Relationship Id="rId15" Type="http://schemas.openxmlformats.org/officeDocument/2006/relationships/image" Target="../media/image18.jpeg"/><Relationship Id="rId23" Type="http://schemas.openxmlformats.org/officeDocument/2006/relationships/image" Target="../media/image26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7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Relationship Id="rId27" Type="http://schemas.openxmlformats.org/officeDocument/2006/relationships/image" Target="../media/image30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share.phmc.pa.gov/pashare/landing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48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conservationexplorer.dcnr.pa.gov/" TargetMode="External"/><Relationship Id="rId3" Type="http://schemas.openxmlformats.org/officeDocument/2006/relationships/image" Target="../media/image47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48.svg"/><Relationship Id="rId9" Type="http://schemas.openxmlformats.org/officeDocument/2006/relationships/hyperlink" Target="https://ipac.ecosphere.fws.gov/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3.png"/><Relationship Id="rId4" Type="http://schemas.openxmlformats.org/officeDocument/2006/relationships/image" Target="../media/image48.sv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sv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hyperlink" Target="https://www.youtube.com/watch?v=PLr-8QPbiAY" TargetMode="Externa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nvironment.fhwa.dot.gov/" TargetMode="External"/><Relationship Id="rId2" Type="http://schemas.openxmlformats.org/officeDocument/2006/relationships/hyperlink" Target="https://www.pa.gov/agencies/penndot/programs-and-doing-business/environment/environmental-policy-and-development" TargetMode="Externa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gis.penndot.pa.gov/onemap/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jpg"/><Relationship Id="rId5" Type="http://schemas.openxmlformats.org/officeDocument/2006/relationships/hyperlink" Target="mailto:vmbailey@mccormicktaylor.com" TargetMode="Externa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7" Type="http://schemas.openxmlformats.org/officeDocument/2006/relationships/image" Target="../media/image38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7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5" Type="http://schemas.microsoft.com/office/2007/relationships/hdphoto" Target="../media/hdphoto1.wdp"/><Relationship Id="rId4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A6B1848-F645-460F-63F5-AA37E42661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46" b="21845"/>
          <a:stretch>
            <a:fillRect/>
          </a:stretch>
        </p:blipFill>
        <p:spPr>
          <a:xfrm>
            <a:off x="-157277" y="-630523"/>
            <a:ext cx="12374043" cy="4730213"/>
          </a:xfrm>
          <a:prstGeom prst="rect">
            <a:avLst/>
          </a:prstGeom>
        </p:spPr>
      </p:pic>
      <p:pic>
        <p:nvPicPr>
          <p:cNvPr id="7" name="Picture 6" descr="A picture containing player, computer&#10;&#10;Description automatically generated">
            <a:extLst>
              <a:ext uri="{FF2B5EF4-FFF2-40B4-BE49-F238E27FC236}">
                <a16:creationId xmlns:a16="http://schemas.microsoft.com/office/drawing/2014/main" id="{C838F1F9-200F-4A80-A752-BA4397005C8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14" b="7217"/>
          <a:stretch/>
        </p:blipFill>
        <p:spPr>
          <a:xfrm>
            <a:off x="-5139" y="2522863"/>
            <a:ext cx="12221903" cy="448655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DD979DE-01D2-4D1B-B42F-6A2F8EAA5334}"/>
              </a:ext>
            </a:extLst>
          </p:cNvPr>
          <p:cNvSpPr/>
          <p:nvPr/>
        </p:nvSpPr>
        <p:spPr>
          <a:xfrm>
            <a:off x="-157277" y="5537274"/>
            <a:ext cx="12526178" cy="14871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A032EC-4AE0-427C-8533-341C320A84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8" y="4504909"/>
            <a:ext cx="10421257" cy="743382"/>
          </a:xfrm>
        </p:spPr>
        <p:txBody>
          <a:bodyPr>
            <a:noAutofit/>
          </a:bodyPr>
          <a:lstStyle/>
          <a:p>
            <a:r>
              <a:rPr lang="en-US" sz="4800" dirty="0"/>
              <a:t>OVERVIEW OF ENVIRONMENTAL REQUIREMENTS</a:t>
            </a:r>
            <a:br>
              <a:rPr lang="en-US" sz="4400" dirty="0"/>
            </a:br>
            <a:r>
              <a:rPr lang="en-US" sz="4400" i="1" dirty="0"/>
              <a:t>For Project Delivery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DA5C9A-D9B6-4BB3-90FA-987E1B6F29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757112" y="4793892"/>
            <a:ext cx="3240085" cy="424344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en-US" sz="2800" dirty="0"/>
              <a:t>FEBRUARY 3, 2026</a:t>
            </a:r>
          </a:p>
        </p:txBody>
      </p:sp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98228D5A-84A8-47DF-A5C0-C96F353333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9764" y="5951092"/>
            <a:ext cx="2774782" cy="557411"/>
          </a:xfrm>
          <a:prstGeom prst="rect">
            <a:avLst/>
          </a:prstGeom>
        </p:spPr>
      </p:pic>
      <p:pic>
        <p:nvPicPr>
          <p:cNvPr id="6" name="Picture 1">
            <a:extLst>
              <a:ext uri="{FF2B5EF4-FFF2-40B4-BE49-F238E27FC236}">
                <a16:creationId xmlns:a16="http://schemas.microsoft.com/office/drawing/2014/main" id="{2777BC76-404D-EF5C-8244-71F81BEF2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304" y="5817590"/>
            <a:ext cx="2406846" cy="90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3440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511A6-0454-49B2-D127-B528407CE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357" y="686117"/>
            <a:ext cx="11140181" cy="132556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NEPA Regulations</a:t>
            </a:r>
            <a:br>
              <a:rPr lang="en-US" b="1" dirty="0"/>
            </a:br>
            <a:br>
              <a:rPr lang="en-US" b="1" dirty="0"/>
            </a:br>
            <a:r>
              <a:rPr lang="en-US" sz="3600" b="0" i="1" dirty="0">
                <a:solidFill>
                  <a:schemeClr val="tx1"/>
                </a:solidFill>
              </a:rPr>
              <a:t>NEPA created the Council on Environmental Quality (CEQ)</a:t>
            </a:r>
            <a:endParaRPr lang="en-US" b="0" i="1" dirty="0">
              <a:solidFill>
                <a:schemeClr val="tx1"/>
              </a:solidFill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4E58C0B-4903-055B-5154-FA7EFCE11B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0046438"/>
              </p:ext>
            </p:extLst>
          </p:nvPr>
        </p:nvGraphicFramePr>
        <p:xfrm>
          <a:off x="572357" y="2394905"/>
          <a:ext cx="11047283" cy="3383280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2835612">
                  <a:extLst>
                    <a:ext uri="{9D8B030D-6E8A-4147-A177-3AD203B41FA5}">
                      <a16:colId xmlns:a16="http://schemas.microsoft.com/office/drawing/2014/main" val="2996616532"/>
                    </a:ext>
                  </a:extLst>
                </a:gridCol>
                <a:gridCol w="8211671">
                  <a:extLst>
                    <a:ext uri="{9D8B030D-6E8A-4147-A177-3AD203B41FA5}">
                      <a16:colId xmlns:a16="http://schemas.microsoft.com/office/drawing/2014/main" val="3403734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endParaRPr lang="en-US" sz="1200" dirty="0"/>
                    </a:p>
                    <a:p>
                      <a:pPr algn="l"/>
                      <a:r>
                        <a:rPr lang="en-US" sz="2400" dirty="0"/>
                        <a:t>Regulation</a:t>
                      </a:r>
                    </a:p>
                    <a:p>
                      <a:pPr algn="l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200" dirty="0"/>
                    </a:p>
                    <a:p>
                      <a:pPr algn="l"/>
                      <a:r>
                        <a:rPr lang="en-US" sz="2400" dirty="0"/>
                        <a:t>Federal Agency</a:t>
                      </a:r>
                    </a:p>
                    <a:p>
                      <a:pPr algn="l"/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5496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n-US" sz="1200" dirty="0"/>
                    </a:p>
                    <a:p>
                      <a:pPr algn="l"/>
                      <a:r>
                        <a:rPr lang="en-US" sz="2400" dirty="0"/>
                        <a:t>40 CFR 1500-1508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200" dirty="0"/>
                    </a:p>
                    <a:p>
                      <a:pPr algn="l"/>
                      <a:r>
                        <a:rPr lang="en-US" sz="2400" dirty="0"/>
                        <a:t>All Federal Agencies</a:t>
                      </a:r>
                    </a:p>
                    <a:p>
                      <a:pPr algn="l"/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23341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n-US" sz="1200" dirty="0"/>
                    </a:p>
                    <a:p>
                      <a:pPr algn="l"/>
                      <a:r>
                        <a:rPr lang="en-US" sz="2400" dirty="0"/>
                        <a:t>23 CFR 771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200" dirty="0"/>
                    </a:p>
                    <a:p>
                      <a:pPr algn="l"/>
                      <a:r>
                        <a:rPr lang="en-US" sz="2400" dirty="0"/>
                        <a:t>Federal Highway Administration (FHWA)</a:t>
                      </a:r>
                    </a:p>
                    <a:p>
                      <a:pPr algn="l"/>
                      <a:r>
                        <a:rPr lang="en-US" sz="2400" dirty="0"/>
                        <a:t>Federal Transit Administration (FTA)</a:t>
                      </a:r>
                    </a:p>
                    <a:p>
                      <a:pPr algn="l"/>
                      <a:r>
                        <a:rPr lang="en-US" sz="2400" dirty="0"/>
                        <a:t>Federal Railroad Administration (FRA)</a:t>
                      </a:r>
                    </a:p>
                    <a:p>
                      <a:pPr algn="l"/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3060690"/>
                  </a:ext>
                </a:extLst>
              </a:tr>
            </a:tbl>
          </a:graphicData>
        </a:graphic>
      </p:graphicFrame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FC6F67B-0B6D-9A67-5CA5-E95EF85C0718}"/>
              </a:ext>
            </a:extLst>
          </p:cNvPr>
          <p:cNvCxnSpPr/>
          <p:nvPr/>
        </p:nvCxnSpPr>
        <p:spPr>
          <a:xfrm>
            <a:off x="709590" y="3778322"/>
            <a:ext cx="599532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69AB856C-CFFA-7AF8-771B-EC7B4ADFE141}"/>
              </a:ext>
            </a:extLst>
          </p:cNvPr>
          <p:cNvSpPr txBox="1"/>
          <p:nvPr/>
        </p:nvSpPr>
        <p:spPr>
          <a:xfrm>
            <a:off x="6842144" y="3547489"/>
            <a:ext cx="37710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RESCINDED (2025/2026)</a:t>
            </a:r>
          </a:p>
        </p:txBody>
      </p:sp>
    </p:spTree>
    <p:extLst>
      <p:ext uri="{BB962C8B-B14F-4D97-AF65-F5344CB8AC3E}">
        <p14:creationId xmlns:p14="http://schemas.microsoft.com/office/powerpoint/2010/main" val="123141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AFE80A52-C746-3880-F613-82F62F5B0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54C9E-6758-C08C-CA27-4A779836A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When does NEPA apply?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AFB4D3-B7EA-71D5-3B98-E416DC67B5F1}"/>
              </a:ext>
            </a:extLst>
          </p:cNvPr>
          <p:cNvSpPr txBox="1"/>
          <p:nvPr/>
        </p:nvSpPr>
        <p:spPr>
          <a:xfrm>
            <a:off x="530608" y="2648919"/>
            <a:ext cx="701530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en-US" sz="3200" b="1" dirty="0"/>
              <a:t>“major federal action”</a:t>
            </a:r>
          </a:p>
          <a:p>
            <a:pPr marL="457200" indent="-225425">
              <a:buFont typeface="Arial" panose="020B0604020202020204" pitchFamily="34" charset="0"/>
              <a:buChar char="•"/>
              <a:defRPr/>
            </a:pPr>
            <a:r>
              <a:rPr lang="en-US" altLang="en-US" sz="3200" b="1" dirty="0"/>
              <a:t>	</a:t>
            </a:r>
            <a:r>
              <a:rPr lang="en-US" altLang="en-US" sz="3200" dirty="0"/>
              <a:t>Federal funding</a:t>
            </a:r>
          </a:p>
          <a:p>
            <a:pPr marL="231775">
              <a:defRPr/>
            </a:pPr>
            <a:r>
              <a:rPr lang="en-US" altLang="en-US" sz="3200" dirty="0"/>
              <a:t>and/or</a:t>
            </a:r>
          </a:p>
          <a:p>
            <a:pPr marL="457200" indent="-225425">
              <a:buFont typeface="Arial" panose="020B0604020202020204" pitchFamily="34" charset="0"/>
              <a:buChar char="•"/>
              <a:defRPr/>
            </a:pPr>
            <a:r>
              <a:rPr lang="en-US" altLang="en-US" sz="3200" dirty="0"/>
              <a:t>	Required federal approval</a:t>
            </a:r>
          </a:p>
          <a:p>
            <a:pPr marL="1371600" lvl="2" indent="-225425">
              <a:buFont typeface="Arial" panose="020B0604020202020204" pitchFamily="34" charset="0"/>
              <a:buChar char="•"/>
              <a:defRPr/>
            </a:pPr>
            <a:r>
              <a:rPr lang="en-US" altLang="en-US" sz="2800" dirty="0"/>
              <a:t>Point of Access Approval</a:t>
            </a:r>
          </a:p>
          <a:p>
            <a:pPr marL="1371600" lvl="2" indent="-225425">
              <a:buFont typeface="Arial" panose="020B0604020202020204" pitchFamily="34" charset="0"/>
              <a:buChar char="•"/>
              <a:defRPr/>
            </a:pPr>
            <a:r>
              <a:rPr lang="en-US" altLang="en-US" sz="2800" dirty="0"/>
              <a:t>Federal permit</a:t>
            </a:r>
          </a:p>
          <a:p>
            <a:pPr marL="1371600" lvl="2" indent="-225425">
              <a:buFont typeface="Arial" panose="020B0604020202020204" pitchFamily="34" charset="0"/>
              <a:buChar char="•"/>
              <a:defRPr/>
            </a:pPr>
            <a:r>
              <a:rPr lang="en-US" altLang="en-US" sz="2800" dirty="0"/>
              <a:t>Etc.</a:t>
            </a:r>
          </a:p>
          <a:p>
            <a:pPr marL="457200" lvl="2"/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310CB2-1E8B-AFA7-AD2D-5E45020C4D01}"/>
              </a:ext>
            </a:extLst>
          </p:cNvPr>
          <p:cNvSpPr txBox="1"/>
          <p:nvPr/>
        </p:nvSpPr>
        <p:spPr>
          <a:xfrm>
            <a:off x="6331974" y="1076828"/>
            <a:ext cx="5473255" cy="3970318"/>
          </a:xfrm>
          <a:prstGeom prst="rect">
            <a:avLst/>
          </a:prstGeom>
          <a:noFill/>
          <a:ln w="73025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/>
              <a:t>PA Act 120 of 1970</a:t>
            </a:r>
          </a:p>
          <a:p>
            <a:endParaRPr lang="en-US" sz="1400" dirty="0"/>
          </a:p>
          <a:p>
            <a:pPr marL="520700" lvl="2" indent="-342900">
              <a:buFont typeface="Arial" panose="020B0604020202020204" pitchFamily="34" charset="0"/>
              <a:buChar char="•"/>
            </a:pPr>
            <a:r>
              <a:rPr lang="en-US" sz="2400" dirty="0"/>
              <a:t>Applies to all PennDOT Projects</a:t>
            </a:r>
          </a:p>
          <a:p>
            <a:pPr marL="520700" lvl="2" indent="-342900">
              <a:buFont typeface="Arial" panose="020B0604020202020204" pitchFamily="34" charset="0"/>
              <a:buChar char="•"/>
            </a:pPr>
            <a:r>
              <a:rPr lang="en-US" sz="2400" dirty="0"/>
              <a:t>Not applicable to the PA Turnpike</a:t>
            </a:r>
          </a:p>
          <a:p>
            <a:pPr marL="520700" lvl="2" indent="-342900">
              <a:buFont typeface="Arial" panose="020B0604020202020204" pitchFamily="34" charset="0"/>
              <a:buChar char="•"/>
            </a:pPr>
            <a:r>
              <a:rPr lang="en-US" sz="2400" dirty="0"/>
              <a:t>No FHWA funding/other action? Still comply with PA Act 120 </a:t>
            </a:r>
          </a:p>
          <a:p>
            <a:pPr marL="520700" lvl="2" indent="-342900">
              <a:buFont typeface="Arial" panose="020B0604020202020204" pitchFamily="34" charset="0"/>
              <a:buChar char="•"/>
            </a:pPr>
            <a:r>
              <a:rPr lang="en-US" sz="2400" dirty="0"/>
              <a:t>Essentially the state version of NEPA</a:t>
            </a:r>
          </a:p>
          <a:p>
            <a:pPr marL="520700" lvl="2" indent="-342900">
              <a:buFont typeface="Arial" panose="020B0604020202020204" pitchFamily="34" charset="0"/>
              <a:buChar char="•"/>
            </a:pPr>
            <a:r>
              <a:rPr lang="en-US" sz="2400" dirty="0"/>
              <a:t>Prepare Environmental Documentation (ED) or Environmental Evaluation Report (EER)</a:t>
            </a: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5C1A26-5649-D88A-DFDF-1DBDB9B61E4D}"/>
              </a:ext>
            </a:extLst>
          </p:cNvPr>
          <p:cNvSpPr txBox="1"/>
          <p:nvPr/>
        </p:nvSpPr>
        <p:spPr>
          <a:xfrm>
            <a:off x="8386916" y="5538260"/>
            <a:ext cx="38050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chemeClr val="accent4">
                    <a:lumMod val="50000"/>
                  </a:schemeClr>
                </a:solidFill>
              </a:rPr>
              <a:t>PennDOT Publication 10B – Design Manual 1B (Post-TIP NEPA Procedures)</a:t>
            </a:r>
          </a:p>
        </p:txBody>
      </p:sp>
      <p:pic>
        <p:nvPicPr>
          <p:cNvPr id="4" name="Graphic 3" descr="Storytelling with solid fill">
            <a:extLst>
              <a:ext uri="{FF2B5EF4-FFF2-40B4-BE49-F238E27FC236}">
                <a16:creationId xmlns:a16="http://schemas.microsoft.com/office/drawing/2014/main" id="{18BEFFFA-7380-4DEB-694D-B669148102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68270" y="5604389"/>
            <a:ext cx="518646" cy="518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4723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76095-298B-BDF8-F4D3-64BF7A4EF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308" y="458501"/>
            <a:ext cx="3599540" cy="1325563"/>
          </a:xfrm>
        </p:spPr>
        <p:txBody>
          <a:bodyPr/>
          <a:lstStyle/>
          <a:p>
            <a:r>
              <a:rPr lang="en-US" b="1" dirty="0"/>
              <a:t>The NEPA Umbrella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C048F58-CE83-C9DE-69F5-0554B3673D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172" y="1901288"/>
            <a:ext cx="5667828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15888" indent="-115888" eaLnBrk="0" hangingPunct="0">
              <a:spcBef>
                <a:spcPct val="50000"/>
              </a:spcBef>
              <a:buClr>
                <a:srgbClr val="003366"/>
              </a:buClr>
              <a:buFont typeface="Wingdings" pitchFamily="-107" charset="2"/>
              <a:buChar char="§"/>
              <a:tabLst>
                <a:tab pos="3886200" algn="l"/>
              </a:tabLst>
              <a:defRPr sz="2800" b="1"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1pPr>
            <a:lvl2pPr marL="37931725" indent="-37474525" eaLnBrk="0" hangingPunct="0">
              <a:spcBef>
                <a:spcPct val="35000"/>
              </a:spcBef>
              <a:buClr>
                <a:srgbClr val="003366"/>
              </a:buClr>
              <a:buChar char="•"/>
              <a:tabLst>
                <a:tab pos="38862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2pPr>
            <a:lvl3pPr marL="1200150" indent="-228600" eaLnBrk="0" hangingPunct="0">
              <a:spcBef>
                <a:spcPct val="35000"/>
              </a:spcBef>
              <a:buClr>
                <a:srgbClr val="003366"/>
              </a:buClr>
              <a:buFont typeface="Wingdings" pitchFamily="-107" charset="2"/>
              <a:buChar char="ü"/>
              <a:tabLst>
                <a:tab pos="38862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3pPr>
            <a:lvl4pPr marL="1600200" indent="-228600" eaLnBrk="0" hangingPunct="0">
              <a:spcBef>
                <a:spcPct val="35000"/>
              </a:spcBef>
              <a:buClr>
                <a:srgbClr val="003366"/>
              </a:buClr>
              <a:buFont typeface="Wingdings" pitchFamily="-107" charset="2"/>
              <a:buChar char="§"/>
              <a:tabLst>
                <a:tab pos="38862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4pPr>
            <a:lvl5pPr marL="2057400" indent="-228600" eaLnBrk="0" hangingPunct="0">
              <a:spcBef>
                <a:spcPct val="35000"/>
              </a:spcBef>
              <a:buClr>
                <a:srgbClr val="003366"/>
              </a:buClr>
              <a:buFont typeface="Wingdings" pitchFamily="-107" charset="2"/>
              <a:buChar char="§"/>
              <a:tabLst>
                <a:tab pos="38862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Font typeface="Wingdings" pitchFamily="-107" charset="2"/>
              <a:buChar char="§"/>
              <a:tabLst>
                <a:tab pos="38862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Font typeface="Wingdings" pitchFamily="-107" charset="2"/>
              <a:buChar char="§"/>
              <a:tabLst>
                <a:tab pos="38862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Font typeface="Wingdings" pitchFamily="-107" charset="2"/>
              <a:buChar char="§"/>
              <a:tabLst>
                <a:tab pos="38862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Font typeface="Wingdings" pitchFamily="-107" charset="2"/>
              <a:buChar char="§"/>
              <a:tabLst>
                <a:tab pos="38862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9pPr>
          </a:lstStyle>
          <a:p>
            <a:pPr marL="228600" indent="-228600" eaLnBrk="1" hangingPunct="1">
              <a:lnSpc>
                <a:spcPct val="105000"/>
              </a:lnSpc>
              <a:spcBef>
                <a:spcPct val="15000"/>
              </a:spcBef>
              <a:buClr>
                <a:srgbClr val="FF9900"/>
              </a:buClr>
              <a:buSzPct val="110000"/>
            </a:pPr>
            <a:r>
              <a:rPr lang="en-US" altLang="en-US" sz="1800" b="0" dirty="0"/>
              <a:t>Title VI of Civil Rights Act of 1964</a:t>
            </a:r>
          </a:p>
          <a:p>
            <a:pPr marL="228600" indent="-228600" eaLnBrk="1" hangingPunct="1">
              <a:lnSpc>
                <a:spcPct val="105000"/>
              </a:lnSpc>
              <a:spcBef>
                <a:spcPct val="15000"/>
              </a:spcBef>
              <a:buClr>
                <a:srgbClr val="FF9900"/>
              </a:buClr>
              <a:buSzPct val="110000"/>
            </a:pPr>
            <a:r>
              <a:rPr lang="en-US" altLang="en-US" sz="1800" b="0" dirty="0"/>
              <a:t>Uniform Relocation Assistance and Real  </a:t>
            </a:r>
            <a:br>
              <a:rPr lang="en-US" altLang="en-US" sz="1800" b="0" dirty="0"/>
            </a:br>
            <a:r>
              <a:rPr lang="en-US" altLang="en-US" sz="1800" b="0" dirty="0"/>
              <a:t>Property Acquisition Policies Act of 1970</a:t>
            </a:r>
          </a:p>
          <a:p>
            <a:pPr marL="228600" indent="-228600" eaLnBrk="1" hangingPunct="1">
              <a:lnSpc>
                <a:spcPct val="105000"/>
              </a:lnSpc>
              <a:spcBef>
                <a:spcPct val="15000"/>
              </a:spcBef>
              <a:buClr>
                <a:srgbClr val="FF9900"/>
              </a:buClr>
              <a:buSzPct val="110000"/>
            </a:pPr>
            <a:r>
              <a:rPr lang="en-US" altLang="en-US" sz="1800" b="0" dirty="0"/>
              <a:t>Americans with Disabilities Act</a:t>
            </a:r>
          </a:p>
          <a:p>
            <a:pPr marL="228600" indent="-228600" eaLnBrk="1" hangingPunct="1">
              <a:lnSpc>
                <a:spcPct val="105000"/>
              </a:lnSpc>
              <a:spcBef>
                <a:spcPct val="15000"/>
              </a:spcBef>
              <a:buClr>
                <a:srgbClr val="FF9900"/>
              </a:buClr>
              <a:buSzPct val="110000"/>
            </a:pPr>
            <a:r>
              <a:rPr lang="en-US" altLang="en-US" sz="1800" b="0" dirty="0"/>
              <a:t>Section 4(f)</a:t>
            </a:r>
          </a:p>
          <a:p>
            <a:pPr marL="228600" indent="-228600" eaLnBrk="1" hangingPunct="1">
              <a:lnSpc>
                <a:spcPct val="105000"/>
              </a:lnSpc>
              <a:spcBef>
                <a:spcPct val="15000"/>
              </a:spcBef>
              <a:buClr>
                <a:srgbClr val="FF9900"/>
              </a:buClr>
              <a:buSzPct val="110000"/>
            </a:pPr>
            <a:r>
              <a:rPr lang="en-US" altLang="en-US" sz="1800" b="0" dirty="0"/>
              <a:t>Clean Air Act</a:t>
            </a:r>
          </a:p>
          <a:p>
            <a:pPr marL="228600" indent="-228600" eaLnBrk="1" hangingPunct="1">
              <a:lnSpc>
                <a:spcPct val="105000"/>
              </a:lnSpc>
              <a:spcBef>
                <a:spcPct val="15000"/>
              </a:spcBef>
              <a:buClr>
                <a:srgbClr val="FF9900"/>
              </a:buClr>
              <a:buSzPct val="110000"/>
            </a:pPr>
            <a:r>
              <a:rPr lang="en-US" altLang="en-US" sz="1800" b="0" dirty="0"/>
              <a:t>Clean Water Act</a:t>
            </a:r>
          </a:p>
          <a:p>
            <a:pPr marL="228600" indent="-228600" eaLnBrk="1" hangingPunct="1">
              <a:lnSpc>
                <a:spcPct val="105000"/>
              </a:lnSpc>
              <a:spcBef>
                <a:spcPct val="15000"/>
              </a:spcBef>
              <a:buClr>
                <a:srgbClr val="FF9900"/>
              </a:buClr>
              <a:buSzPct val="110000"/>
            </a:pPr>
            <a:r>
              <a:rPr lang="en-US" altLang="en-US" sz="1800" b="0" dirty="0"/>
              <a:t>Executive Order 11988 (Floodplain Management)</a:t>
            </a:r>
          </a:p>
          <a:p>
            <a:pPr marL="228600" indent="-228600" eaLnBrk="1" hangingPunct="1">
              <a:lnSpc>
                <a:spcPct val="105000"/>
              </a:lnSpc>
              <a:spcBef>
                <a:spcPct val="15000"/>
              </a:spcBef>
              <a:buClr>
                <a:srgbClr val="FF9900"/>
              </a:buClr>
              <a:buSzPct val="110000"/>
            </a:pPr>
            <a:r>
              <a:rPr lang="en-US" altLang="en-US" sz="1800" b="0" dirty="0"/>
              <a:t>Executive Order 11990 (Protection of Wetlands)</a:t>
            </a:r>
          </a:p>
          <a:p>
            <a:pPr marL="228600" indent="-228600" eaLnBrk="1" hangingPunct="1">
              <a:lnSpc>
                <a:spcPct val="105000"/>
              </a:lnSpc>
              <a:spcBef>
                <a:spcPct val="15000"/>
              </a:spcBef>
              <a:buClr>
                <a:srgbClr val="FF9900"/>
              </a:buClr>
              <a:buSzPct val="110000"/>
            </a:pPr>
            <a:r>
              <a:rPr lang="en-US" altLang="en-US" sz="1800" b="0" dirty="0"/>
              <a:t>Wetlands 23 CFR 777</a:t>
            </a:r>
          </a:p>
          <a:p>
            <a:pPr marL="228600" indent="-228600" eaLnBrk="1" hangingPunct="1">
              <a:lnSpc>
                <a:spcPct val="105000"/>
              </a:lnSpc>
              <a:spcBef>
                <a:spcPct val="15000"/>
              </a:spcBef>
              <a:buClr>
                <a:srgbClr val="FF9900"/>
              </a:buClr>
              <a:buSzPct val="110000"/>
            </a:pPr>
            <a:r>
              <a:rPr lang="en-US" altLang="en-US" sz="1800" b="0" dirty="0"/>
              <a:t>Endangered Species Act</a:t>
            </a:r>
          </a:p>
          <a:p>
            <a:pPr marL="228600" indent="-228600" eaLnBrk="1" hangingPunct="1">
              <a:lnSpc>
                <a:spcPct val="105000"/>
              </a:lnSpc>
              <a:spcBef>
                <a:spcPct val="15000"/>
              </a:spcBef>
              <a:buClr>
                <a:srgbClr val="FF9900"/>
              </a:buClr>
              <a:buSzPct val="110000"/>
            </a:pPr>
            <a:r>
              <a:rPr lang="en-US" altLang="en-US" sz="1800" b="0" dirty="0"/>
              <a:t>Farmland Protection Policy Act</a:t>
            </a:r>
          </a:p>
          <a:p>
            <a:pPr marL="228600" indent="-228600" eaLnBrk="1" hangingPunct="1">
              <a:lnSpc>
                <a:spcPct val="105000"/>
              </a:lnSpc>
              <a:spcBef>
                <a:spcPct val="15000"/>
              </a:spcBef>
              <a:buClr>
                <a:srgbClr val="FF9900"/>
              </a:buClr>
              <a:buSzPct val="110000"/>
            </a:pPr>
            <a:r>
              <a:rPr lang="en-US" altLang="en-US" sz="1800" b="0" dirty="0"/>
              <a:t>Section 6(f) / Land and Water Conservation Funds</a:t>
            </a:r>
          </a:p>
          <a:p>
            <a:pPr marL="228600" indent="-228600" eaLnBrk="1" hangingPunct="1">
              <a:lnSpc>
                <a:spcPct val="105000"/>
              </a:lnSpc>
              <a:spcBef>
                <a:spcPct val="15000"/>
              </a:spcBef>
              <a:buSzPct val="110000"/>
            </a:pPr>
            <a:endParaRPr lang="en-US" altLang="en-US" sz="1800" dirty="0"/>
          </a:p>
          <a:p>
            <a:pPr eaLnBrk="1" hangingPunct="1">
              <a:lnSpc>
                <a:spcPct val="105000"/>
              </a:lnSpc>
              <a:spcBef>
                <a:spcPct val="15000"/>
              </a:spcBef>
              <a:buSzPct val="110000"/>
            </a:pPr>
            <a:endParaRPr lang="en-US" altLang="en-US" sz="1800" dirty="0"/>
          </a:p>
          <a:p>
            <a:pPr eaLnBrk="1" hangingPunct="1">
              <a:lnSpc>
                <a:spcPct val="105000"/>
              </a:lnSpc>
              <a:spcBef>
                <a:spcPct val="15000"/>
              </a:spcBef>
              <a:buSzPct val="110000"/>
            </a:pPr>
            <a:endParaRPr lang="en-US" altLang="en-US" sz="1600" dirty="0"/>
          </a:p>
          <a:p>
            <a:pPr eaLnBrk="1" hangingPunct="1">
              <a:lnSpc>
                <a:spcPct val="105000"/>
              </a:lnSpc>
              <a:spcBef>
                <a:spcPct val="15000"/>
              </a:spcBef>
              <a:buSzPct val="110000"/>
            </a:pPr>
            <a:endParaRPr lang="en-US" altLang="en-US" sz="1400" dirty="0"/>
          </a:p>
          <a:p>
            <a:pPr eaLnBrk="1" hangingPunct="1">
              <a:lnSpc>
                <a:spcPct val="105000"/>
              </a:lnSpc>
              <a:spcBef>
                <a:spcPct val="15000"/>
              </a:spcBef>
              <a:buSzPct val="110000"/>
              <a:buFontTx/>
              <a:buNone/>
            </a:pPr>
            <a:endParaRPr lang="en-US" altLang="en-US" sz="1400" dirty="0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2E88B98-F650-1BDC-96B3-C41569438F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4191061"/>
            <a:ext cx="547116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15888" indent="-115888" eaLnBrk="0" hangingPunct="0">
              <a:spcBef>
                <a:spcPct val="50000"/>
              </a:spcBef>
              <a:buClr>
                <a:srgbClr val="003366"/>
              </a:buClr>
              <a:buFont typeface="Wingdings" pitchFamily="-107" charset="2"/>
              <a:buChar char="§"/>
              <a:tabLst>
                <a:tab pos="3886200" algn="l"/>
              </a:tabLst>
              <a:defRPr sz="2800" b="1"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1pPr>
            <a:lvl2pPr marL="37931725" indent="-37474525" eaLnBrk="0" hangingPunct="0">
              <a:spcBef>
                <a:spcPct val="35000"/>
              </a:spcBef>
              <a:buClr>
                <a:srgbClr val="003366"/>
              </a:buClr>
              <a:buChar char="•"/>
              <a:tabLst>
                <a:tab pos="38862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2pPr>
            <a:lvl3pPr marL="1200150" indent="-228600" eaLnBrk="0" hangingPunct="0">
              <a:spcBef>
                <a:spcPct val="35000"/>
              </a:spcBef>
              <a:buClr>
                <a:srgbClr val="003366"/>
              </a:buClr>
              <a:buFont typeface="Wingdings" pitchFamily="-107" charset="2"/>
              <a:buChar char="ü"/>
              <a:tabLst>
                <a:tab pos="38862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3pPr>
            <a:lvl4pPr marL="1600200" indent="-228600" eaLnBrk="0" hangingPunct="0">
              <a:spcBef>
                <a:spcPct val="35000"/>
              </a:spcBef>
              <a:buClr>
                <a:srgbClr val="003366"/>
              </a:buClr>
              <a:buFont typeface="Wingdings" pitchFamily="-107" charset="2"/>
              <a:buChar char="§"/>
              <a:tabLst>
                <a:tab pos="38862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4pPr>
            <a:lvl5pPr marL="2057400" indent="-228600" eaLnBrk="0" hangingPunct="0">
              <a:spcBef>
                <a:spcPct val="35000"/>
              </a:spcBef>
              <a:buClr>
                <a:srgbClr val="003366"/>
              </a:buClr>
              <a:buFont typeface="Wingdings" pitchFamily="-107" charset="2"/>
              <a:buChar char="§"/>
              <a:tabLst>
                <a:tab pos="38862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Font typeface="Wingdings" pitchFamily="-107" charset="2"/>
              <a:buChar char="§"/>
              <a:tabLst>
                <a:tab pos="38862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Font typeface="Wingdings" pitchFamily="-107" charset="2"/>
              <a:buChar char="§"/>
              <a:tabLst>
                <a:tab pos="38862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Font typeface="Wingdings" pitchFamily="-107" charset="2"/>
              <a:buChar char="§"/>
              <a:tabLst>
                <a:tab pos="38862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Font typeface="Wingdings" pitchFamily="-107" charset="2"/>
              <a:buChar char="§"/>
              <a:tabLst>
                <a:tab pos="38862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9pPr>
          </a:lstStyle>
          <a:p>
            <a:pPr marL="228600" indent="-228600" eaLnBrk="1" hangingPunct="1">
              <a:lnSpc>
                <a:spcPct val="105000"/>
              </a:lnSpc>
              <a:spcBef>
                <a:spcPct val="15000"/>
              </a:spcBef>
              <a:buClr>
                <a:srgbClr val="FF9900"/>
              </a:buClr>
              <a:buSzPct val="110000"/>
            </a:pPr>
            <a:r>
              <a:rPr lang="en-US" altLang="en-US" sz="1800" b="0" dirty="0"/>
              <a:t>Noise 23 CFR 772</a:t>
            </a:r>
          </a:p>
          <a:p>
            <a:pPr marL="228600" indent="-228600" eaLnBrk="1" hangingPunct="1">
              <a:lnSpc>
                <a:spcPct val="105000"/>
              </a:lnSpc>
              <a:spcBef>
                <a:spcPct val="15000"/>
              </a:spcBef>
              <a:buClr>
                <a:srgbClr val="FF9900"/>
              </a:buClr>
            </a:pPr>
            <a:r>
              <a:rPr lang="en-US" altLang="en-US" sz="1800" b="0" dirty="0"/>
              <a:t>National Historic Preservation Act</a:t>
            </a:r>
          </a:p>
          <a:p>
            <a:pPr marL="228600" indent="-228600" eaLnBrk="1" hangingPunct="1">
              <a:lnSpc>
                <a:spcPct val="105000"/>
              </a:lnSpc>
              <a:spcBef>
                <a:spcPct val="15000"/>
              </a:spcBef>
              <a:buClr>
                <a:srgbClr val="FF9900"/>
              </a:buClr>
            </a:pPr>
            <a:r>
              <a:rPr lang="en-US" altLang="en-US" sz="1800" b="0" dirty="0"/>
              <a:t>Economic, Social and Environmental Effects </a:t>
            </a:r>
          </a:p>
          <a:p>
            <a:pPr marL="228600" indent="-228600" eaLnBrk="1" hangingPunct="1">
              <a:lnSpc>
                <a:spcPct val="105000"/>
              </a:lnSpc>
              <a:spcBef>
                <a:spcPct val="15000"/>
              </a:spcBef>
              <a:buClr>
                <a:srgbClr val="FF9900"/>
              </a:buClr>
            </a:pPr>
            <a:r>
              <a:rPr lang="en-US" altLang="en-US" sz="1800" b="0" dirty="0"/>
              <a:t>Public Hearing Requirements 23 USC 128</a:t>
            </a:r>
          </a:p>
          <a:p>
            <a:pPr marL="228600" indent="-228600" eaLnBrk="1" hangingPunct="1">
              <a:lnSpc>
                <a:spcPct val="105000"/>
              </a:lnSpc>
              <a:spcBef>
                <a:spcPct val="15000"/>
              </a:spcBef>
              <a:buClr>
                <a:srgbClr val="FF9900"/>
              </a:buClr>
            </a:pPr>
            <a:r>
              <a:rPr lang="en-US" altLang="en-US" sz="1800" b="0" dirty="0"/>
              <a:t>Archaeological and Historic Preservation Act</a:t>
            </a:r>
          </a:p>
          <a:p>
            <a:pPr marL="228600" indent="-228600" eaLnBrk="1" hangingPunct="1">
              <a:lnSpc>
                <a:spcPct val="105000"/>
              </a:lnSpc>
              <a:spcBef>
                <a:spcPct val="15000"/>
              </a:spcBef>
              <a:buClr>
                <a:srgbClr val="FF9900"/>
              </a:buClr>
            </a:pPr>
            <a:r>
              <a:rPr lang="en-US" altLang="en-US" sz="1800" b="0" dirty="0"/>
              <a:t>Archaeological Resources Protection Act</a:t>
            </a:r>
          </a:p>
        </p:txBody>
      </p:sp>
      <p:pic>
        <p:nvPicPr>
          <p:cNvPr id="1042" name="Picture 18" descr="2,269 Patio Umbrella Stock Vectors and Vector Art | Shutterstock">
            <a:extLst>
              <a:ext uri="{FF2B5EF4-FFF2-40B4-BE49-F238E27FC236}">
                <a16:creationId xmlns:a16="http://schemas.microsoft.com/office/drawing/2014/main" id="{FB7EDEC2-7D22-E778-3372-F6F4156FC5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8" t="5053" r="3747" b="13471"/>
          <a:stretch>
            <a:fillRect/>
          </a:stretch>
        </p:blipFill>
        <p:spPr bwMode="auto">
          <a:xfrm>
            <a:off x="5615506" y="707572"/>
            <a:ext cx="5774673" cy="323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9876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6D1FD-BAF4-93FF-0621-DAB802AF2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D4482-003C-AA32-2470-215BC6352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716" y="340325"/>
            <a:ext cx="4206412" cy="1325563"/>
          </a:xfrm>
        </p:spPr>
        <p:txBody>
          <a:bodyPr>
            <a:normAutofit/>
          </a:bodyPr>
          <a:lstStyle/>
          <a:p>
            <a:r>
              <a:rPr lang="en-US" b="1" dirty="0"/>
              <a:t>Essential Elements of NEPA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E2C9BD3-B619-CF13-BCB8-CBF4CC641A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3995" y="4597071"/>
            <a:ext cx="5667828" cy="2882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15888" indent="-115888" eaLnBrk="0" hangingPunct="0">
              <a:spcBef>
                <a:spcPct val="50000"/>
              </a:spcBef>
              <a:buClr>
                <a:srgbClr val="003366"/>
              </a:buClr>
              <a:buFont typeface="Wingdings" pitchFamily="-107" charset="2"/>
              <a:buChar char="§"/>
              <a:tabLst>
                <a:tab pos="3886200" algn="l"/>
              </a:tabLst>
              <a:defRPr sz="2800" b="1"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1pPr>
            <a:lvl2pPr marL="37931725" indent="-37474525" eaLnBrk="0" hangingPunct="0">
              <a:spcBef>
                <a:spcPct val="35000"/>
              </a:spcBef>
              <a:buClr>
                <a:srgbClr val="003366"/>
              </a:buClr>
              <a:buChar char="•"/>
              <a:tabLst>
                <a:tab pos="3886200" algn="l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2pPr>
            <a:lvl3pPr marL="1200150" indent="-228600" eaLnBrk="0" hangingPunct="0">
              <a:spcBef>
                <a:spcPct val="35000"/>
              </a:spcBef>
              <a:buClr>
                <a:srgbClr val="003366"/>
              </a:buClr>
              <a:buFont typeface="Wingdings" pitchFamily="-107" charset="2"/>
              <a:buChar char="ü"/>
              <a:tabLst>
                <a:tab pos="3886200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3pPr>
            <a:lvl4pPr marL="1600200" indent="-228600" eaLnBrk="0" hangingPunct="0">
              <a:spcBef>
                <a:spcPct val="35000"/>
              </a:spcBef>
              <a:buClr>
                <a:srgbClr val="003366"/>
              </a:buClr>
              <a:buFont typeface="Wingdings" pitchFamily="-107" charset="2"/>
              <a:buChar char="§"/>
              <a:tabLst>
                <a:tab pos="38862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4pPr>
            <a:lvl5pPr marL="2057400" indent="-228600" eaLnBrk="0" hangingPunct="0">
              <a:spcBef>
                <a:spcPct val="35000"/>
              </a:spcBef>
              <a:buClr>
                <a:srgbClr val="003366"/>
              </a:buClr>
              <a:buFont typeface="Wingdings" pitchFamily="-107" charset="2"/>
              <a:buChar char="§"/>
              <a:tabLst>
                <a:tab pos="38862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Font typeface="Wingdings" pitchFamily="-107" charset="2"/>
              <a:buChar char="§"/>
              <a:tabLst>
                <a:tab pos="38862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Font typeface="Wingdings" pitchFamily="-107" charset="2"/>
              <a:buChar char="§"/>
              <a:tabLst>
                <a:tab pos="38862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Font typeface="Wingdings" pitchFamily="-107" charset="2"/>
              <a:buChar char="§"/>
              <a:tabLst>
                <a:tab pos="38862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003366"/>
              </a:buClr>
              <a:buFont typeface="Wingdings" pitchFamily="-107" charset="2"/>
              <a:buChar char="§"/>
              <a:tabLst>
                <a:tab pos="3886200" algn="l"/>
              </a:tabLst>
              <a:defRPr>
                <a:solidFill>
                  <a:schemeClr val="tx1"/>
                </a:solidFill>
                <a:latin typeface="Arial" charset="0"/>
                <a:ea typeface="ＭＳ Ｐゴシック" pitchFamily="-107" charset="-128"/>
              </a:defRPr>
            </a:lvl9pPr>
          </a:lstStyle>
          <a:p>
            <a:pPr marL="228600" indent="-228600" eaLnBrk="1" hangingPunct="1">
              <a:lnSpc>
                <a:spcPct val="105000"/>
              </a:lnSpc>
              <a:spcBef>
                <a:spcPct val="15000"/>
              </a:spcBef>
              <a:buClr>
                <a:srgbClr val="FF9900"/>
              </a:buClr>
              <a:buSzPct val="110000"/>
            </a:pPr>
            <a:r>
              <a:rPr lang="en-US" altLang="en-US" sz="2000" b="0" dirty="0"/>
              <a:t>PUBLIC INVOLVEMENT</a:t>
            </a:r>
          </a:p>
          <a:p>
            <a:pPr marL="228600" indent="-228600" eaLnBrk="1" hangingPunct="1">
              <a:lnSpc>
                <a:spcPct val="105000"/>
              </a:lnSpc>
              <a:spcBef>
                <a:spcPct val="15000"/>
              </a:spcBef>
              <a:buClr>
                <a:srgbClr val="FF9900"/>
              </a:buClr>
              <a:buSzPct val="110000"/>
            </a:pPr>
            <a:r>
              <a:rPr lang="en-US" altLang="en-US" sz="2000" b="0" dirty="0"/>
              <a:t>AGENCY COORDINATION</a:t>
            </a:r>
          </a:p>
          <a:p>
            <a:pPr marL="228600" indent="-228600" eaLnBrk="1" hangingPunct="1">
              <a:lnSpc>
                <a:spcPct val="105000"/>
              </a:lnSpc>
              <a:spcBef>
                <a:spcPct val="15000"/>
              </a:spcBef>
              <a:buClr>
                <a:srgbClr val="FF9900"/>
              </a:buClr>
              <a:buSzPct val="110000"/>
            </a:pPr>
            <a:r>
              <a:rPr lang="en-US" altLang="en-US" sz="2000" b="0" dirty="0"/>
              <a:t>DOCUMENTATION</a:t>
            </a:r>
            <a:endParaRPr lang="en-US" altLang="en-US" sz="1200" dirty="0"/>
          </a:p>
          <a:p>
            <a:pPr eaLnBrk="1" hangingPunct="1">
              <a:lnSpc>
                <a:spcPct val="105000"/>
              </a:lnSpc>
              <a:spcBef>
                <a:spcPct val="15000"/>
              </a:spcBef>
              <a:buSzPct val="110000"/>
            </a:pPr>
            <a:endParaRPr lang="en-US" altLang="en-US" sz="1800" dirty="0"/>
          </a:p>
          <a:p>
            <a:pPr eaLnBrk="1" hangingPunct="1">
              <a:lnSpc>
                <a:spcPct val="105000"/>
              </a:lnSpc>
              <a:spcBef>
                <a:spcPct val="15000"/>
              </a:spcBef>
              <a:buSzPct val="110000"/>
            </a:pPr>
            <a:endParaRPr lang="en-US" altLang="en-US" sz="1600" dirty="0"/>
          </a:p>
          <a:p>
            <a:pPr eaLnBrk="1" hangingPunct="1">
              <a:lnSpc>
                <a:spcPct val="105000"/>
              </a:lnSpc>
              <a:spcBef>
                <a:spcPct val="15000"/>
              </a:spcBef>
              <a:buSzPct val="110000"/>
            </a:pPr>
            <a:endParaRPr lang="en-US" altLang="en-US" sz="1400" dirty="0"/>
          </a:p>
          <a:p>
            <a:pPr eaLnBrk="1" hangingPunct="1">
              <a:lnSpc>
                <a:spcPct val="105000"/>
              </a:lnSpc>
              <a:spcBef>
                <a:spcPct val="15000"/>
              </a:spcBef>
              <a:buSzPct val="110000"/>
              <a:buFontTx/>
              <a:buNone/>
            </a:pPr>
            <a:endParaRPr lang="en-US" altLang="en-US" sz="1400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CC82514-4090-0812-97B4-F7C5D3CEE9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7530135"/>
              </p:ext>
            </p:extLst>
          </p:nvPr>
        </p:nvGraphicFramePr>
        <p:xfrm>
          <a:off x="1834412" y="673409"/>
          <a:ext cx="8128000" cy="5031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D50FAC2-541C-FCAF-B1A0-985C11A9F224}"/>
              </a:ext>
            </a:extLst>
          </p:cNvPr>
          <p:cNvSpPr txBox="1"/>
          <p:nvPr/>
        </p:nvSpPr>
        <p:spPr>
          <a:xfrm>
            <a:off x="8753504" y="5620495"/>
            <a:ext cx="3438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chemeClr val="accent4">
                    <a:lumMod val="50000"/>
                  </a:schemeClr>
                </a:solidFill>
              </a:rPr>
              <a:t>PennDOT Publication 10B – Design Manual 1B (Post-TIP NEPA Procedures)</a:t>
            </a:r>
          </a:p>
        </p:txBody>
      </p:sp>
      <p:pic>
        <p:nvPicPr>
          <p:cNvPr id="8" name="Graphic 7" descr="Storytelling with solid fill">
            <a:extLst>
              <a:ext uri="{FF2B5EF4-FFF2-40B4-BE49-F238E27FC236}">
                <a16:creationId xmlns:a16="http://schemas.microsoft.com/office/drawing/2014/main" id="{7CFDECC4-5CCE-6838-099D-CE1038F6FB7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234858" y="5620495"/>
            <a:ext cx="518646" cy="518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2371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 txBox="1">
            <a:spLocks/>
          </p:cNvSpPr>
          <p:nvPr/>
        </p:nvSpPr>
        <p:spPr>
          <a:xfrm>
            <a:off x="143835" y="1443352"/>
            <a:ext cx="11078702" cy="2911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1963" indent="-461963">
              <a:spcAft>
                <a:spcPts val="1200"/>
              </a:spcAft>
            </a:pPr>
            <a:r>
              <a:rPr lang="en-US" sz="3200" dirty="0"/>
              <a:t>Tangible and fact-based </a:t>
            </a:r>
          </a:p>
          <a:p>
            <a:pPr marL="461963" indent="-461963">
              <a:spcAft>
                <a:spcPts val="1200"/>
              </a:spcAft>
            </a:pPr>
            <a:r>
              <a:rPr lang="en-US" sz="3200" dirty="0"/>
              <a:t>Foundation for the purpose statement</a:t>
            </a:r>
          </a:p>
          <a:p>
            <a:pPr marL="461963" indent="-461963">
              <a:spcAft>
                <a:spcPts val="1800"/>
              </a:spcAft>
            </a:pPr>
            <a:r>
              <a:rPr lang="en-US" sz="3200" dirty="0"/>
              <a:t>Focus on </a:t>
            </a:r>
            <a:r>
              <a:rPr lang="en-US" sz="3200" i="1" dirty="0"/>
              <a:t>transportation</a:t>
            </a:r>
            <a:r>
              <a:rPr lang="en-US" sz="3200" dirty="0"/>
              <a:t> needs</a:t>
            </a:r>
          </a:p>
          <a:p>
            <a:pPr marL="461963" indent="-461963"/>
            <a:r>
              <a:rPr lang="en-US" sz="3200" b="1" i="1" dirty="0">
                <a:solidFill>
                  <a:srgbClr val="FF9900"/>
                </a:solidFill>
              </a:rPr>
              <a:t>Needs are NOT the solutions!</a:t>
            </a:r>
            <a:endParaRPr lang="en-US" sz="2400" dirty="0">
              <a:solidFill>
                <a:srgbClr val="FF9900"/>
              </a:solidFill>
            </a:endParaRP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2F92B95C-B392-A76D-94EE-77DB81E8E91E}"/>
              </a:ext>
            </a:extLst>
          </p:cNvPr>
          <p:cNvSpPr txBox="1">
            <a:spLocks/>
          </p:cNvSpPr>
          <p:nvPr/>
        </p:nvSpPr>
        <p:spPr>
          <a:xfrm>
            <a:off x="212661" y="4487003"/>
            <a:ext cx="7958548" cy="15627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i="1" dirty="0">
                <a:solidFill>
                  <a:srgbClr val="005288"/>
                </a:solidFill>
                <a:ea typeface="+mj-ea"/>
              </a:rPr>
              <a:t>Purpose</a:t>
            </a:r>
            <a:r>
              <a:rPr lang="en-US" sz="3600" b="1" i="1" dirty="0">
                <a:solidFill>
                  <a:srgbClr val="005288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US" sz="3200" dirty="0">
                <a:solidFill>
                  <a:srgbClr val="005288"/>
                </a:solidFill>
              </a:rPr>
              <a:t>a broad statement of the </a:t>
            </a:r>
            <a:br>
              <a:rPr lang="en-US" sz="3200" dirty="0">
                <a:solidFill>
                  <a:srgbClr val="005288"/>
                </a:solidFill>
              </a:rPr>
            </a:br>
            <a:r>
              <a:rPr lang="en-US" sz="3200" u="sng" dirty="0">
                <a:solidFill>
                  <a:srgbClr val="005288"/>
                </a:solidFill>
              </a:rPr>
              <a:t>overall intended objective</a:t>
            </a:r>
            <a:r>
              <a:rPr lang="en-US" sz="3200" dirty="0">
                <a:solidFill>
                  <a:srgbClr val="005288"/>
                </a:solidFill>
              </a:rPr>
              <a:t> to be achieved </a:t>
            </a:r>
            <a:br>
              <a:rPr lang="en-US" sz="3200" dirty="0">
                <a:solidFill>
                  <a:srgbClr val="005288"/>
                </a:solidFill>
              </a:rPr>
            </a:br>
            <a:r>
              <a:rPr lang="en-US" sz="3200" dirty="0">
                <a:solidFill>
                  <a:srgbClr val="005288"/>
                </a:solidFill>
              </a:rPr>
              <a:t>by a proposed transportation improvement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0D14EB-1AF9-7668-1508-FFC531A19384}"/>
              </a:ext>
            </a:extLst>
          </p:cNvPr>
          <p:cNvSpPr txBox="1"/>
          <p:nvPr/>
        </p:nvSpPr>
        <p:spPr>
          <a:xfrm>
            <a:off x="8559107" y="541969"/>
            <a:ext cx="2974236" cy="14465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5288"/>
                </a:solidFill>
              </a:rPr>
              <a:t>Purpose &amp; </a:t>
            </a:r>
          </a:p>
          <a:p>
            <a:pPr algn="ctr"/>
            <a:r>
              <a:rPr lang="en-US" sz="4400" b="1" dirty="0">
                <a:solidFill>
                  <a:srgbClr val="005288"/>
                </a:solidFill>
              </a:rPr>
              <a:t>Need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566DCD-8F38-EC88-BAD4-915768E7D6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8527" y="2327923"/>
            <a:ext cx="2212836" cy="2927936"/>
          </a:xfrm>
          <a:prstGeom prst="rect">
            <a:avLst/>
          </a:prstGeom>
        </p:spPr>
      </p:pic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332B7BDC-05AC-C69F-D47E-6027ACFAF0ED}"/>
              </a:ext>
            </a:extLst>
          </p:cNvPr>
          <p:cNvSpPr txBox="1">
            <a:spLocks/>
          </p:cNvSpPr>
          <p:nvPr/>
        </p:nvSpPr>
        <p:spPr>
          <a:xfrm>
            <a:off x="143835" y="829748"/>
            <a:ext cx="7958548" cy="61360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i="1" dirty="0">
                <a:solidFill>
                  <a:srgbClr val="0052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Needs:</a:t>
            </a:r>
            <a:r>
              <a:rPr lang="en-US" sz="3200" dirty="0">
                <a:solidFill>
                  <a:srgbClr val="00528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key problems to be addressed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8881B9-BFBF-99AF-866F-13401BABD205}"/>
              </a:ext>
            </a:extLst>
          </p:cNvPr>
          <p:cNvSpPr txBox="1"/>
          <p:nvPr/>
        </p:nvSpPr>
        <p:spPr>
          <a:xfrm>
            <a:off x="9402993" y="5651422"/>
            <a:ext cx="25236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chemeClr val="accent4">
                    <a:lumMod val="50000"/>
                  </a:schemeClr>
                </a:solidFill>
              </a:rPr>
              <a:t>PennDOT Publication 319 – Needs Study Handbook</a:t>
            </a:r>
          </a:p>
        </p:txBody>
      </p:sp>
      <p:pic>
        <p:nvPicPr>
          <p:cNvPr id="3" name="Graphic 2" descr="Storytelling with solid fill">
            <a:extLst>
              <a:ext uri="{FF2B5EF4-FFF2-40B4-BE49-F238E27FC236}">
                <a16:creationId xmlns:a16="http://schemas.microsoft.com/office/drawing/2014/main" id="{D522492C-C164-1E73-26AB-B0794D3491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84347" y="5684486"/>
            <a:ext cx="518646" cy="518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962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5C80C-A493-70FA-1168-CDD5095D5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471" y="272765"/>
            <a:ext cx="3599540" cy="1325563"/>
          </a:xfrm>
        </p:spPr>
        <p:txBody>
          <a:bodyPr/>
          <a:lstStyle/>
          <a:p>
            <a:r>
              <a:rPr lang="en-US" b="1" dirty="0"/>
              <a:t>Categories of Potential Needs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503180D-B88C-9099-6F0C-8CAB4116C8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252691"/>
              </p:ext>
            </p:extLst>
          </p:nvPr>
        </p:nvGraphicFramePr>
        <p:xfrm>
          <a:off x="306471" y="935547"/>
          <a:ext cx="11579058" cy="53225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7E39318-A843-3DA3-E380-88FA421A4E09}"/>
              </a:ext>
            </a:extLst>
          </p:cNvPr>
          <p:cNvSpPr txBox="1"/>
          <p:nvPr/>
        </p:nvSpPr>
        <p:spPr>
          <a:xfrm>
            <a:off x="9674942" y="5630065"/>
            <a:ext cx="242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chemeClr val="accent4">
                    <a:lumMod val="50000"/>
                  </a:schemeClr>
                </a:solidFill>
              </a:rPr>
              <a:t>PennDOT Publication 319 – Needs Study Handbook</a:t>
            </a:r>
          </a:p>
        </p:txBody>
      </p:sp>
      <p:pic>
        <p:nvPicPr>
          <p:cNvPr id="4" name="Graphic 3" descr="Storytelling with solid fill">
            <a:extLst>
              <a:ext uri="{FF2B5EF4-FFF2-40B4-BE49-F238E27FC236}">
                <a16:creationId xmlns:a16="http://schemas.microsoft.com/office/drawing/2014/main" id="{261BBD6A-5927-BD6F-F3E6-276B5E4A74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156296" y="5663129"/>
            <a:ext cx="518646" cy="518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7853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Slide background fill">
            <a:extLst>
              <a:ext uri="{FF2B5EF4-FFF2-40B4-BE49-F238E27FC236}">
                <a16:creationId xmlns:a16="http://schemas.microsoft.com/office/drawing/2014/main" id="{1D63C574-BFD2-41A1-A567-B0C3CC7FD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E2A46BAB-8C31-42B2-90E8-B26DD3E8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3F7A3C7-0737-4E57-B30E-8EEFE638B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4707053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3BE6D516-DFC6-4698-B3F1-5F591C1130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C2580FB0-D146-458C-AF1B-8E8BBF6BBA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60262650"/>
              </p:ext>
            </p:extLst>
          </p:nvPr>
        </p:nvGraphicFramePr>
        <p:xfrm>
          <a:off x="4985886" y="231006"/>
          <a:ext cx="6788298" cy="5784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4C580838-6464-F8B1-C442-920443F0148F}"/>
              </a:ext>
            </a:extLst>
          </p:cNvPr>
          <p:cNvSpPr txBox="1"/>
          <p:nvPr/>
        </p:nvSpPr>
        <p:spPr>
          <a:xfrm>
            <a:off x="968279" y="1197809"/>
            <a:ext cx="333025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Under NEPA, a single project must have: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830058-047F-DAAA-5A6B-4EC46AD45FF6}"/>
              </a:ext>
            </a:extLst>
          </p:cNvPr>
          <p:cNvSpPr txBox="1"/>
          <p:nvPr/>
        </p:nvSpPr>
        <p:spPr>
          <a:xfrm>
            <a:off x="9653526" y="6217822"/>
            <a:ext cx="25384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chemeClr val="accent4">
                    <a:lumMod val="50000"/>
                  </a:schemeClr>
                </a:solidFill>
              </a:rPr>
              <a:t>PennDOT Publication 319 – Needs Study Handbook</a:t>
            </a:r>
          </a:p>
        </p:txBody>
      </p:sp>
      <p:pic>
        <p:nvPicPr>
          <p:cNvPr id="5" name="Graphic 4" descr="Storytelling with solid fill">
            <a:extLst>
              <a:ext uri="{FF2B5EF4-FFF2-40B4-BE49-F238E27FC236}">
                <a16:creationId xmlns:a16="http://schemas.microsoft.com/office/drawing/2014/main" id="{F702EACD-5399-1F93-AC30-21AFB8D832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134880" y="6243380"/>
            <a:ext cx="518646" cy="518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3186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524" name="Rectangle 44"/>
          <p:cNvSpPr>
            <a:spLocks noGrp="1" noChangeArrowheads="1"/>
          </p:cNvSpPr>
          <p:nvPr>
            <p:ph type="title"/>
          </p:nvPr>
        </p:nvSpPr>
        <p:spPr>
          <a:xfrm>
            <a:off x="447782" y="348730"/>
            <a:ext cx="4186238" cy="1325563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dirty="0"/>
              <a:t>Determination of NEPA Class of Action</a:t>
            </a:r>
            <a:endParaRPr lang="en-US" altLang="en-US" sz="3200" dirty="0"/>
          </a:p>
        </p:txBody>
      </p:sp>
      <p:sp>
        <p:nvSpPr>
          <p:cNvPr id="148484" name="Rectangle 4"/>
          <p:cNvSpPr>
            <a:spLocks noChangeArrowheads="1"/>
          </p:cNvSpPr>
          <p:nvPr/>
        </p:nvSpPr>
        <p:spPr bwMode="auto">
          <a:xfrm>
            <a:off x="1730375" y="2057400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8485" name="Rectangle 5"/>
          <p:cNvSpPr>
            <a:spLocks noChangeArrowheads="1"/>
          </p:cNvSpPr>
          <p:nvPr/>
        </p:nvSpPr>
        <p:spPr bwMode="auto">
          <a:xfrm>
            <a:off x="1723414" y="2092694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8486" name="Rectangle 6"/>
          <p:cNvSpPr>
            <a:spLocks noChangeArrowheads="1"/>
          </p:cNvSpPr>
          <p:nvPr/>
        </p:nvSpPr>
        <p:spPr bwMode="auto">
          <a:xfrm>
            <a:off x="1644650" y="2486025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8489" name="Line 9"/>
          <p:cNvSpPr>
            <a:spLocks noChangeShapeType="1"/>
          </p:cNvSpPr>
          <p:nvPr/>
        </p:nvSpPr>
        <p:spPr bwMode="auto">
          <a:xfrm flipV="1">
            <a:off x="6886832" y="3060434"/>
            <a:ext cx="2113664" cy="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8493" name="AutoShape 13"/>
          <p:cNvSpPr>
            <a:spLocks noChangeArrowheads="1"/>
          </p:cNvSpPr>
          <p:nvPr/>
        </p:nvSpPr>
        <p:spPr bwMode="auto">
          <a:xfrm>
            <a:off x="2609371" y="2883427"/>
            <a:ext cx="985837" cy="354012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b="1" dirty="0">
                <a:latin typeface="Arial" charset="0"/>
              </a:rPr>
              <a:t>NO</a:t>
            </a:r>
          </a:p>
        </p:txBody>
      </p:sp>
      <p:sp>
        <p:nvSpPr>
          <p:cNvPr id="148494" name="Text Box 14"/>
          <p:cNvSpPr txBox="1">
            <a:spLocks noChangeArrowheads="1"/>
          </p:cNvSpPr>
          <p:nvPr/>
        </p:nvSpPr>
        <p:spPr bwMode="auto">
          <a:xfrm>
            <a:off x="5145346" y="694802"/>
            <a:ext cx="2263775" cy="3460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 dirty="0">
                <a:latin typeface="Arial" charset="0"/>
              </a:rPr>
              <a:t>Proposed Action</a:t>
            </a:r>
          </a:p>
        </p:txBody>
      </p:sp>
      <p:sp>
        <p:nvSpPr>
          <p:cNvPr id="148495" name="Text Box 15"/>
          <p:cNvSpPr txBox="1">
            <a:spLocks noChangeArrowheads="1"/>
          </p:cNvSpPr>
          <p:nvPr/>
        </p:nvSpPr>
        <p:spPr bwMode="auto">
          <a:xfrm>
            <a:off x="5153726" y="1332440"/>
            <a:ext cx="2274887" cy="59055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 dirty="0">
                <a:latin typeface="Arial" charset="0"/>
              </a:rPr>
              <a:t>Coordination and Analysis</a:t>
            </a:r>
          </a:p>
        </p:txBody>
      </p:sp>
      <p:sp>
        <p:nvSpPr>
          <p:cNvPr id="148496" name="Text Box 16"/>
          <p:cNvSpPr txBox="1">
            <a:spLocks noChangeArrowheads="1"/>
          </p:cNvSpPr>
          <p:nvPr/>
        </p:nvSpPr>
        <p:spPr bwMode="auto">
          <a:xfrm>
            <a:off x="5154389" y="2230656"/>
            <a:ext cx="2284413" cy="346075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 dirty="0">
                <a:latin typeface="Arial" charset="0"/>
              </a:rPr>
              <a:t>Significant Impact ?</a:t>
            </a:r>
          </a:p>
        </p:txBody>
      </p:sp>
      <p:sp>
        <p:nvSpPr>
          <p:cNvPr id="148500" name="Text Box 20"/>
          <p:cNvSpPr txBox="1">
            <a:spLocks noChangeArrowheads="1"/>
          </p:cNvSpPr>
          <p:nvPr/>
        </p:nvSpPr>
        <p:spPr bwMode="auto">
          <a:xfrm>
            <a:off x="5362832" y="3837359"/>
            <a:ext cx="1752600" cy="683264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en-US" sz="1600" b="1" dirty="0">
                <a:latin typeface="Arial" charset="0"/>
              </a:rPr>
              <a:t>Environmental</a:t>
            </a:r>
          </a:p>
          <a:p>
            <a:pPr algn="ctr">
              <a:lnSpc>
                <a:spcPct val="80000"/>
              </a:lnSpc>
            </a:pPr>
            <a:r>
              <a:rPr lang="en-US" altLang="en-US" sz="1600" b="1" dirty="0">
                <a:latin typeface="Arial" charset="0"/>
              </a:rPr>
              <a:t>Assessment (EA)</a:t>
            </a:r>
          </a:p>
        </p:txBody>
      </p:sp>
      <p:sp>
        <p:nvSpPr>
          <p:cNvPr id="148502" name="Rectangle 22"/>
          <p:cNvSpPr>
            <a:spLocks noChangeArrowheads="1"/>
          </p:cNvSpPr>
          <p:nvPr/>
        </p:nvSpPr>
        <p:spPr bwMode="auto">
          <a:xfrm>
            <a:off x="8401972" y="3863052"/>
            <a:ext cx="2057400" cy="683264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en-US" sz="1600" b="1" dirty="0">
                <a:latin typeface="Arial" charset="0"/>
              </a:rPr>
              <a:t>Environmental Impact Statement (EIS)</a:t>
            </a:r>
          </a:p>
        </p:txBody>
      </p:sp>
      <p:sp>
        <p:nvSpPr>
          <p:cNvPr id="148512" name="AutoShape 32"/>
          <p:cNvSpPr>
            <a:spLocks noChangeArrowheads="1"/>
          </p:cNvSpPr>
          <p:nvPr/>
        </p:nvSpPr>
        <p:spPr bwMode="auto">
          <a:xfrm>
            <a:off x="5683949" y="2883428"/>
            <a:ext cx="1214438" cy="354013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1600" b="1" dirty="0">
                <a:latin typeface="Arial" charset="0"/>
              </a:rPr>
              <a:t>Unknown</a:t>
            </a:r>
          </a:p>
        </p:txBody>
      </p:sp>
      <p:sp>
        <p:nvSpPr>
          <p:cNvPr id="148513" name="AutoShape 33"/>
          <p:cNvSpPr>
            <a:spLocks noChangeArrowheads="1"/>
          </p:cNvSpPr>
          <p:nvPr/>
        </p:nvSpPr>
        <p:spPr bwMode="auto">
          <a:xfrm>
            <a:off x="9000497" y="2839187"/>
            <a:ext cx="985837" cy="354012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b="1" dirty="0">
                <a:latin typeface="Arial" charset="0"/>
              </a:rPr>
              <a:t>YES</a:t>
            </a:r>
          </a:p>
        </p:txBody>
      </p:sp>
      <p:sp>
        <p:nvSpPr>
          <p:cNvPr id="148517" name="Line 37"/>
          <p:cNvSpPr>
            <a:spLocks noChangeShapeType="1"/>
          </p:cNvSpPr>
          <p:nvPr/>
        </p:nvSpPr>
        <p:spPr bwMode="auto">
          <a:xfrm flipH="1">
            <a:off x="9477632" y="3193199"/>
            <a:ext cx="15782" cy="66985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8518" name="Line 38"/>
          <p:cNvSpPr>
            <a:spLocks noChangeShapeType="1"/>
          </p:cNvSpPr>
          <p:nvPr/>
        </p:nvSpPr>
        <p:spPr bwMode="auto">
          <a:xfrm>
            <a:off x="3098910" y="2393489"/>
            <a:ext cx="0" cy="4899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8519" name="Line 39"/>
          <p:cNvSpPr>
            <a:spLocks noChangeShapeType="1"/>
          </p:cNvSpPr>
          <p:nvPr/>
        </p:nvSpPr>
        <p:spPr bwMode="auto">
          <a:xfrm flipH="1">
            <a:off x="6299913" y="2576731"/>
            <a:ext cx="0" cy="29754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" name="Text Box 17"/>
          <p:cNvSpPr txBox="1">
            <a:spLocks noChangeArrowheads="1"/>
          </p:cNvSpPr>
          <p:nvPr/>
        </p:nvSpPr>
        <p:spPr bwMode="auto">
          <a:xfrm>
            <a:off x="2165515" y="3837360"/>
            <a:ext cx="1962150" cy="584775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en-US" sz="1600" b="1" dirty="0">
                <a:latin typeface="Arial" charset="0"/>
              </a:rPr>
              <a:t>Categorical Exclusion (CE)</a:t>
            </a:r>
          </a:p>
        </p:txBody>
      </p:sp>
      <p:sp>
        <p:nvSpPr>
          <p:cNvPr id="58" name="Line 37"/>
          <p:cNvSpPr>
            <a:spLocks noChangeShapeType="1"/>
          </p:cNvSpPr>
          <p:nvPr/>
        </p:nvSpPr>
        <p:spPr bwMode="auto">
          <a:xfrm>
            <a:off x="3102288" y="3237440"/>
            <a:ext cx="7088" cy="61154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" name="Line 39"/>
          <p:cNvSpPr>
            <a:spLocks noChangeShapeType="1"/>
          </p:cNvSpPr>
          <p:nvPr/>
        </p:nvSpPr>
        <p:spPr bwMode="auto">
          <a:xfrm flipH="1">
            <a:off x="6303443" y="1922990"/>
            <a:ext cx="0" cy="29754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314" y="1045232"/>
            <a:ext cx="301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2" name="Line 9"/>
          <p:cNvSpPr>
            <a:spLocks noChangeShapeType="1"/>
          </p:cNvSpPr>
          <p:nvPr/>
        </p:nvSpPr>
        <p:spPr bwMode="auto">
          <a:xfrm flipH="1" flipV="1">
            <a:off x="3602295" y="3060433"/>
            <a:ext cx="208165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" name="Line 37"/>
          <p:cNvSpPr>
            <a:spLocks noChangeShapeType="1"/>
          </p:cNvSpPr>
          <p:nvPr/>
        </p:nvSpPr>
        <p:spPr bwMode="auto">
          <a:xfrm flipH="1">
            <a:off x="3098910" y="2403692"/>
            <a:ext cx="205547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" name="Line 37"/>
          <p:cNvSpPr>
            <a:spLocks noChangeShapeType="1"/>
          </p:cNvSpPr>
          <p:nvPr/>
        </p:nvSpPr>
        <p:spPr bwMode="auto">
          <a:xfrm flipH="1">
            <a:off x="6289639" y="3237441"/>
            <a:ext cx="0" cy="599919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" name="Line 37"/>
          <p:cNvSpPr>
            <a:spLocks noChangeShapeType="1"/>
          </p:cNvSpPr>
          <p:nvPr/>
        </p:nvSpPr>
        <p:spPr bwMode="auto">
          <a:xfrm flipH="1">
            <a:off x="7430045" y="2395536"/>
            <a:ext cx="2083842" cy="70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" name="Line 38"/>
          <p:cNvSpPr>
            <a:spLocks noChangeShapeType="1"/>
          </p:cNvSpPr>
          <p:nvPr/>
        </p:nvSpPr>
        <p:spPr bwMode="auto">
          <a:xfrm>
            <a:off x="9513887" y="2395537"/>
            <a:ext cx="0" cy="44365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" name="Line 9"/>
          <p:cNvSpPr>
            <a:spLocks noChangeShapeType="1"/>
          </p:cNvSpPr>
          <p:nvPr/>
        </p:nvSpPr>
        <p:spPr bwMode="auto">
          <a:xfrm flipV="1">
            <a:off x="7115432" y="4204683"/>
            <a:ext cx="128654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8501" name="AutoShape 21"/>
          <p:cNvSpPr>
            <a:spLocks noChangeArrowheads="1"/>
          </p:cNvSpPr>
          <p:nvPr/>
        </p:nvSpPr>
        <p:spPr bwMode="auto">
          <a:xfrm>
            <a:off x="7285156" y="3974834"/>
            <a:ext cx="947092" cy="4597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en-US" sz="1050" b="1" i="1" dirty="0">
                <a:latin typeface="Arial" charset="0"/>
              </a:rPr>
              <a:t>Significant </a:t>
            </a:r>
          </a:p>
          <a:p>
            <a:pPr algn="ctr"/>
            <a:r>
              <a:rPr lang="en-US" altLang="en-US" sz="1050" b="1" i="1" dirty="0">
                <a:latin typeface="Arial" charset="0"/>
              </a:rPr>
              <a:t>impact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48029" y="4520623"/>
            <a:ext cx="31973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lvl="1" indent="-174625">
              <a:buFont typeface="Arial" panose="020B0604020202020204" pitchFamily="34" charset="0"/>
              <a:buChar char="•"/>
            </a:pPr>
            <a:r>
              <a:rPr lang="en-US" sz="1600" dirty="0"/>
              <a:t>Bridge and Roadway Programmatic Agreement (BRPA)</a:t>
            </a:r>
          </a:p>
          <a:p>
            <a:pPr marL="174625" lvl="1" indent="-174625">
              <a:buFont typeface="Arial" panose="020B0604020202020204" pitchFamily="34" charset="0"/>
              <a:buChar char="•"/>
            </a:pPr>
            <a:r>
              <a:rPr lang="en-US" sz="1600" dirty="0"/>
              <a:t>CE Level 1a, 1b or 2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065E48-99A2-6BD8-A341-14EF983DE720}"/>
              </a:ext>
            </a:extLst>
          </p:cNvPr>
          <p:cNvSpPr txBox="1"/>
          <p:nvPr/>
        </p:nvSpPr>
        <p:spPr>
          <a:xfrm>
            <a:off x="8686947" y="5602102"/>
            <a:ext cx="33795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chemeClr val="accent4">
                    <a:lumMod val="50000"/>
                  </a:schemeClr>
                </a:solidFill>
              </a:rPr>
              <a:t>PennDOT Publication 10B – Design Manual 1B (Post-TIP NEPA Procedures)</a:t>
            </a:r>
          </a:p>
        </p:txBody>
      </p:sp>
      <p:pic>
        <p:nvPicPr>
          <p:cNvPr id="4" name="Graphic 3" descr="Storytelling with solid fill">
            <a:extLst>
              <a:ext uri="{FF2B5EF4-FFF2-40B4-BE49-F238E27FC236}">
                <a16:creationId xmlns:a16="http://schemas.microsoft.com/office/drawing/2014/main" id="{EBDB16B0-7E30-F2E4-9825-900EE20C9F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68301" y="5602102"/>
            <a:ext cx="518646" cy="51864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4B3DD6A-8066-E4E3-6FA0-12C738FA8E4C}"/>
              </a:ext>
            </a:extLst>
          </p:cNvPr>
          <p:cNvSpPr txBox="1"/>
          <p:nvPr/>
        </p:nvSpPr>
        <p:spPr>
          <a:xfrm>
            <a:off x="0" y="4737410"/>
            <a:ext cx="155902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>
                <a:solidFill>
                  <a:srgbClr val="005288"/>
                </a:solidFill>
              </a:rPr>
              <a:t>PennDOT projects with no Federal oversight</a:t>
            </a:r>
          </a:p>
          <a:p>
            <a:pPr algn="ctr"/>
            <a:r>
              <a:rPr lang="en-US" b="1" i="1" dirty="0">
                <a:solidFill>
                  <a:srgbClr val="005288"/>
                </a:solidFill>
              </a:rPr>
              <a:t>(just Act 120)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0A0FF0-1030-5515-AFAE-65F5A01F4EE2}"/>
              </a:ext>
            </a:extLst>
          </p:cNvPr>
          <p:cNvSpPr txBox="1"/>
          <p:nvPr/>
        </p:nvSpPr>
        <p:spPr>
          <a:xfrm>
            <a:off x="1801857" y="5353594"/>
            <a:ext cx="31973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i="1" dirty="0">
                <a:solidFill>
                  <a:srgbClr val="005288"/>
                </a:solidFill>
              </a:rPr>
              <a:t>Environmental Documentation (ED) versions of BRPA </a:t>
            </a:r>
          </a:p>
          <a:p>
            <a:pPr algn="ctr"/>
            <a:r>
              <a:rPr lang="en-US" sz="1600" b="1" i="1" dirty="0">
                <a:solidFill>
                  <a:srgbClr val="005288"/>
                </a:solidFill>
              </a:rPr>
              <a:t>and Levels 1a, 1b, and 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7B41B5-B8BF-F610-A1C5-8912BF240D3E}"/>
              </a:ext>
            </a:extLst>
          </p:cNvPr>
          <p:cNvSpPr txBox="1"/>
          <p:nvPr/>
        </p:nvSpPr>
        <p:spPr>
          <a:xfrm>
            <a:off x="6526103" y="4797375"/>
            <a:ext cx="2835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>
                <a:solidFill>
                  <a:srgbClr val="005288"/>
                </a:solidFill>
              </a:rPr>
              <a:t>Environmental Evaluation Report (EER)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12759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95C24-5975-4B13-EABF-2676435E7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919" y="174660"/>
            <a:ext cx="3599540" cy="1121391"/>
          </a:xfrm>
        </p:spPr>
        <p:txBody>
          <a:bodyPr/>
          <a:lstStyle/>
          <a:p>
            <a:r>
              <a:rPr lang="en-US" b="1" dirty="0"/>
              <a:t>Significance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CA9592-F669-C7B4-EBE6-8787E64C517F}"/>
              </a:ext>
            </a:extLst>
          </p:cNvPr>
          <p:cNvSpPr txBox="1"/>
          <p:nvPr/>
        </p:nvSpPr>
        <p:spPr>
          <a:xfrm>
            <a:off x="706462" y="1154917"/>
            <a:ext cx="10779076" cy="235449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127000" lvl="2"/>
            <a:endParaRPr lang="en-US" b="1" dirty="0">
              <a:solidFill>
                <a:schemeClr val="bg1"/>
              </a:solidFill>
            </a:endParaRPr>
          </a:p>
          <a:p>
            <a:pPr marL="127000" lvl="2"/>
            <a:endParaRPr lang="en-US" sz="900" b="1" dirty="0">
              <a:solidFill>
                <a:schemeClr val="bg1"/>
              </a:solidFill>
            </a:endParaRPr>
          </a:p>
          <a:p>
            <a:pPr marL="127000" lvl="2"/>
            <a:endParaRPr lang="en-US" sz="2400" b="1" dirty="0">
              <a:solidFill>
                <a:schemeClr val="bg1"/>
              </a:solidFill>
            </a:endParaRPr>
          </a:p>
          <a:p>
            <a:pPr marL="127000" lvl="2"/>
            <a:r>
              <a:rPr lang="en-US" sz="2800" b="1" dirty="0">
                <a:solidFill>
                  <a:schemeClr val="bg1"/>
                </a:solidFill>
              </a:rPr>
              <a:t>CONTEXT</a:t>
            </a:r>
          </a:p>
          <a:p>
            <a:pPr marL="457200" lvl="2" indent="-330200"/>
            <a:endParaRPr lang="en-US" dirty="0"/>
          </a:p>
          <a:p>
            <a:pPr marL="457200" lvl="2" indent="-330200"/>
            <a:endParaRPr lang="en-US" sz="1800" dirty="0"/>
          </a:p>
          <a:p>
            <a:pPr marL="584200" lvl="2" indent="-457200"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FF9900"/>
              </a:solidFill>
            </a:endParaRPr>
          </a:p>
        </p:txBody>
      </p:sp>
      <p:pic>
        <p:nvPicPr>
          <p:cNvPr id="8" name="Picture 4" descr="http://www.landbin.com/img/farm-land.jpg">
            <a:extLst>
              <a:ext uri="{FF2B5EF4-FFF2-40B4-BE49-F238E27FC236}">
                <a16:creationId xmlns:a16="http://schemas.microsoft.com/office/drawing/2014/main" id="{F457BC90-E653-28A8-70A9-20D4D91335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" t="5289" r="7075" b="8314"/>
          <a:stretch/>
        </p:blipFill>
        <p:spPr bwMode="auto">
          <a:xfrm>
            <a:off x="8579703" y="1357696"/>
            <a:ext cx="2656071" cy="1948934"/>
          </a:xfrm>
          <a:prstGeom prst="rect">
            <a:avLst/>
          </a:prstGeom>
          <a:noFill/>
          <a:ln w="317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://icons-ak.wunderground.com/data/wximagenew/j/JEH412/0.jpg">
            <a:extLst>
              <a:ext uri="{FF2B5EF4-FFF2-40B4-BE49-F238E27FC236}">
                <a16:creationId xmlns:a16="http://schemas.microsoft.com/office/drawing/2014/main" id="{85360644-90F5-AEC1-96AA-CBC3ADC09E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7"/>
          <a:stretch/>
        </p:blipFill>
        <p:spPr bwMode="auto">
          <a:xfrm>
            <a:off x="3000234" y="1357696"/>
            <a:ext cx="2656070" cy="1948934"/>
          </a:xfrm>
          <a:prstGeom prst="rect">
            <a:avLst/>
          </a:prstGeom>
          <a:noFill/>
          <a:ln w="317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http://www.delsjourney.com/images/news/news_01-07-20/1-3817-Allentown-PA.jpg">
            <a:extLst>
              <a:ext uri="{FF2B5EF4-FFF2-40B4-BE49-F238E27FC236}">
                <a16:creationId xmlns:a16="http://schemas.microsoft.com/office/drawing/2014/main" id="{3AA18EEA-8842-FDB4-3BBA-44AB065765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303" y="1357696"/>
            <a:ext cx="2923401" cy="1948934"/>
          </a:xfrm>
          <a:prstGeom prst="rect">
            <a:avLst/>
          </a:prstGeom>
          <a:noFill/>
          <a:ln w="317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Intensity Vector Art &amp; Graphics | freevector.com">
            <a:extLst>
              <a:ext uri="{FF2B5EF4-FFF2-40B4-BE49-F238E27FC236}">
                <a16:creationId xmlns:a16="http://schemas.microsoft.com/office/drawing/2014/main" id="{940AE5EF-AFA8-9621-2467-03A256E7F4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43"/>
          <a:stretch>
            <a:fillRect/>
          </a:stretch>
        </p:blipFill>
        <p:spPr bwMode="auto">
          <a:xfrm>
            <a:off x="4722813" y="3536723"/>
            <a:ext cx="2705800" cy="2065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13C4361-E9BC-3BC9-68B8-F229FB79C799}"/>
              </a:ext>
            </a:extLst>
          </p:cNvPr>
          <p:cNvSpPr txBox="1"/>
          <p:nvPr/>
        </p:nvSpPr>
        <p:spPr>
          <a:xfrm>
            <a:off x="7947259" y="5538260"/>
            <a:ext cx="4244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accent4">
                    <a:lumMod val="50000"/>
                  </a:schemeClr>
                </a:solidFill>
              </a:rPr>
              <a:t>PennDOT Publication 10B – Design Manual 1B (Post-TIP NEPA Procedures)</a:t>
            </a:r>
          </a:p>
        </p:txBody>
      </p:sp>
      <p:pic>
        <p:nvPicPr>
          <p:cNvPr id="4" name="Graphic 3" descr="Storytelling with solid fill">
            <a:extLst>
              <a:ext uri="{FF2B5EF4-FFF2-40B4-BE49-F238E27FC236}">
                <a16:creationId xmlns:a16="http://schemas.microsoft.com/office/drawing/2014/main" id="{5C294049-610E-E429-C7D2-501133235F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28613" y="5602102"/>
            <a:ext cx="518646" cy="518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4736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0949F1F-BD2F-8355-10F6-A9FE2C9FE1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4880" y="1042220"/>
            <a:ext cx="8532633" cy="411971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BBC26D6-52AC-463D-1D9F-CDA1A91D4ED8}"/>
              </a:ext>
            </a:extLst>
          </p:cNvPr>
          <p:cNvSpPr txBox="1"/>
          <p:nvPr/>
        </p:nvSpPr>
        <p:spPr>
          <a:xfrm>
            <a:off x="316399" y="458956"/>
            <a:ext cx="2990829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Scoping Documents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For all PennDOT Projects</a:t>
            </a:r>
          </a:p>
          <a:p>
            <a:endParaRPr lang="en-US" sz="1400" b="1" dirty="0"/>
          </a:p>
          <a:p>
            <a:r>
              <a:rPr lang="en-US" b="1" dirty="0"/>
              <a:t>CEs (federal):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CE BRPAs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CE Level 1a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CE Level 1b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CE Level 2</a:t>
            </a:r>
          </a:p>
          <a:p>
            <a:endParaRPr lang="en-US" sz="1400" b="1" dirty="0"/>
          </a:p>
          <a:p>
            <a:r>
              <a:rPr lang="en-US" b="1" dirty="0"/>
              <a:t>EDs (non-federal):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ED BRPAs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ED Level 1a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ED Level 1b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ED Level 2</a:t>
            </a:r>
          </a:p>
          <a:p>
            <a:endParaRPr lang="en-US" sz="1400" b="1" dirty="0"/>
          </a:p>
          <a:p>
            <a:r>
              <a:rPr lang="en-US" b="1" dirty="0"/>
              <a:t>Reevaluations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For CE and ED types</a:t>
            </a:r>
          </a:p>
          <a:p>
            <a:endParaRPr lang="en-US" sz="1400" b="1" dirty="0"/>
          </a:p>
          <a:p>
            <a:r>
              <a:rPr lang="en-US" i="1" dirty="0"/>
              <a:t>Note: Once approved, all are available in the Approved Package Archive (public)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2048DF-32BD-44C4-6073-FC78F42501C1}"/>
              </a:ext>
            </a:extLst>
          </p:cNvPr>
          <p:cNvSpPr txBox="1"/>
          <p:nvPr/>
        </p:nvSpPr>
        <p:spPr>
          <a:xfrm>
            <a:off x="4680284" y="5390147"/>
            <a:ext cx="58232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https://dominoappsbp.penndot.pa.gov/ceea/ceeamain.nsf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161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70376-CE8B-4AFC-93F5-565F93777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626" y="398876"/>
            <a:ext cx="4173959" cy="90927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2060"/>
                </a:solidFill>
              </a:rPr>
              <a:t>Virginia Bailey</a:t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sz="2000" dirty="0">
                <a:solidFill>
                  <a:srgbClr val="002060"/>
                </a:solidFill>
              </a:rPr>
              <a:t>Assistant Director | NEPA Services Lead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E755924-BD96-4B25-839C-C3D26E0B6D19}"/>
              </a:ext>
            </a:extLst>
          </p:cNvPr>
          <p:cNvSpPr/>
          <p:nvPr/>
        </p:nvSpPr>
        <p:spPr>
          <a:xfrm>
            <a:off x="831782" y="1425721"/>
            <a:ext cx="3315675" cy="84487"/>
          </a:xfrm>
          <a:prstGeom prst="rect">
            <a:avLst/>
          </a:prstGeom>
          <a:gradFill flip="none" rotWithShape="1">
            <a:gsLst>
              <a:gs pos="0">
                <a:srgbClr val="003763"/>
              </a:gs>
              <a:gs pos="100000">
                <a:srgbClr val="029A8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872655-AC5F-6BBF-3432-4366FED82512}"/>
              </a:ext>
            </a:extLst>
          </p:cNvPr>
          <p:cNvSpPr txBox="1"/>
          <p:nvPr/>
        </p:nvSpPr>
        <p:spPr>
          <a:xfrm>
            <a:off x="6675826" y="844600"/>
            <a:ext cx="5183219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5288"/>
                </a:solidFill>
              </a:rPr>
              <a:t>EDUCATION</a:t>
            </a:r>
          </a:p>
          <a:p>
            <a:endParaRPr lang="en-US" sz="800" dirty="0"/>
          </a:p>
          <a:p>
            <a:pPr marL="739775" lvl="1" indent="-739775"/>
            <a:r>
              <a:rPr lang="en-US" dirty="0"/>
              <a:t>	B.S. in Environmental Resource Management</a:t>
            </a:r>
          </a:p>
          <a:p>
            <a:pPr lvl="1" indent="-231775"/>
            <a:endParaRPr lang="en-US" sz="800" dirty="0"/>
          </a:p>
          <a:p>
            <a:pPr marL="739775" lvl="1" indent="-739775"/>
            <a:r>
              <a:rPr lang="en-US" dirty="0"/>
              <a:t>	Graduate Certificate in Historic Preservation</a:t>
            </a:r>
          </a:p>
          <a:p>
            <a:pPr lvl="1" indent="-231775"/>
            <a:endParaRPr lang="en-US" sz="1050" dirty="0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247CF6A2-C5B0-123A-39CD-BA766824A1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5131506"/>
              </p:ext>
            </p:extLst>
          </p:nvPr>
        </p:nvGraphicFramePr>
        <p:xfrm>
          <a:off x="565296" y="2399828"/>
          <a:ext cx="10871053" cy="7528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6CEDD0A8-57E7-F6A6-58D4-AD39497A742F}"/>
              </a:ext>
            </a:extLst>
          </p:cNvPr>
          <p:cNvSpPr txBox="1"/>
          <p:nvPr/>
        </p:nvSpPr>
        <p:spPr>
          <a:xfrm>
            <a:off x="344690" y="3263921"/>
            <a:ext cx="425325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5288"/>
                </a:solidFill>
              </a:rPr>
              <a:t>EXPERIENCE</a:t>
            </a:r>
          </a:p>
          <a:p>
            <a:endParaRPr lang="en-US" sz="400" b="1" dirty="0">
              <a:solidFill>
                <a:srgbClr val="005288"/>
              </a:solidFill>
            </a:endParaRPr>
          </a:p>
          <a:p>
            <a:pPr marL="511175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NEPA/Section 4(f)</a:t>
            </a:r>
          </a:p>
          <a:p>
            <a:pPr marL="511175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Projects of all types/complexities</a:t>
            </a:r>
          </a:p>
          <a:p>
            <a:pPr marL="511175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Handbook/manual development</a:t>
            </a:r>
          </a:p>
          <a:p>
            <a:pPr marL="511175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Training</a:t>
            </a:r>
          </a:p>
          <a:p>
            <a:pPr lvl="1" indent="-231775"/>
            <a:endParaRPr lang="en-US" sz="1400" dirty="0"/>
          </a:p>
          <a:p>
            <a:pPr indent="-231775" algn="ctr"/>
            <a:r>
              <a:rPr lang="en-US" sz="2400" b="1" dirty="0">
                <a:solidFill>
                  <a:srgbClr val="005288"/>
                </a:solidFill>
              </a:rPr>
              <a:t>ORGANIZATIONS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E2DF0F-63FF-C84C-EB7E-972577F75E6C}"/>
              </a:ext>
            </a:extLst>
          </p:cNvPr>
          <p:cNvSpPr txBox="1"/>
          <p:nvPr/>
        </p:nvSpPr>
        <p:spPr>
          <a:xfrm>
            <a:off x="518222" y="1962463"/>
            <a:ext cx="87946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31775"/>
            <a:r>
              <a:rPr lang="en-US" sz="2400" b="1" dirty="0">
                <a:solidFill>
                  <a:srgbClr val="005288"/>
                </a:solidFill>
              </a:rPr>
              <a:t>CAREER PATH</a:t>
            </a:r>
          </a:p>
        </p:txBody>
      </p:sp>
      <p:pic>
        <p:nvPicPr>
          <p:cNvPr id="1028" name="Picture 4" descr="Power Ranking The Five Penn State Logos">
            <a:extLst>
              <a:ext uri="{FF2B5EF4-FFF2-40B4-BE49-F238E27FC236}">
                <a16:creationId xmlns:a16="http://schemas.microsoft.com/office/drawing/2014/main" id="{1F216CA4-873F-46B2-CE12-4312040A7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3759" y="1380911"/>
            <a:ext cx="385120" cy="261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University Logo | Our Brand | University of Kentucky">
            <a:extLst>
              <a:ext uri="{FF2B5EF4-FFF2-40B4-BE49-F238E27FC236}">
                <a16:creationId xmlns:a16="http://schemas.microsoft.com/office/drawing/2014/main" id="{E8A86C0F-591C-84B7-5381-95866B13AB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1" t="21523" r="14266" b="21592"/>
          <a:stretch>
            <a:fillRect/>
          </a:stretch>
        </p:blipFill>
        <p:spPr bwMode="auto">
          <a:xfrm>
            <a:off x="7030761" y="1748117"/>
            <a:ext cx="378523" cy="300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">
            <a:extLst>
              <a:ext uri="{FF2B5EF4-FFF2-40B4-BE49-F238E27FC236}">
                <a16:creationId xmlns:a16="http://schemas.microsoft.com/office/drawing/2014/main" id="{7E20CAB3-CD04-4603-07A1-FD5C8CC4B0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02" y="5474442"/>
            <a:ext cx="1312083" cy="49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889BFA0-6C57-D302-E7E6-9DD89CB0D47C}"/>
              </a:ext>
            </a:extLst>
          </p:cNvPr>
          <p:cNvSpPr txBox="1"/>
          <p:nvPr/>
        </p:nvSpPr>
        <p:spPr>
          <a:xfrm>
            <a:off x="4851514" y="3295148"/>
            <a:ext cx="67498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5288"/>
                </a:solidFill>
              </a:rPr>
              <a:t>CURRENT/PAST CLIENTS</a:t>
            </a:r>
            <a:endParaRPr lang="en-US" sz="1050" dirty="0"/>
          </a:p>
        </p:txBody>
      </p:sp>
      <p:pic>
        <p:nvPicPr>
          <p:cNvPr id="1034" name="Picture 10" descr="Home | PA Turnpike">
            <a:extLst>
              <a:ext uri="{FF2B5EF4-FFF2-40B4-BE49-F238E27FC236}">
                <a16:creationId xmlns:a16="http://schemas.microsoft.com/office/drawing/2014/main" id="{DF31BDDE-8BDE-82C0-5284-1DE486F1F2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371" y="3918396"/>
            <a:ext cx="656677" cy="614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nstructor Certification Overview">
            <a:extLst>
              <a:ext uri="{FF2B5EF4-FFF2-40B4-BE49-F238E27FC236}">
                <a16:creationId xmlns:a16="http://schemas.microsoft.com/office/drawing/2014/main" id="{0DE2B6BD-FF0F-98A5-B229-2F7C3F9136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2" t="10689" r="5397" b="12188"/>
          <a:stretch>
            <a:fillRect/>
          </a:stretch>
        </p:blipFill>
        <p:spPr bwMode="auto">
          <a:xfrm>
            <a:off x="10173897" y="4788818"/>
            <a:ext cx="1262452" cy="59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B2F37FC1-9DB6-D123-5E0E-9B82BB4D5EFE}"/>
              </a:ext>
            </a:extLst>
          </p:cNvPr>
          <p:cNvGrpSpPr/>
          <p:nvPr/>
        </p:nvGrpSpPr>
        <p:grpSpPr>
          <a:xfrm>
            <a:off x="7997246" y="4094895"/>
            <a:ext cx="1315655" cy="341605"/>
            <a:chOff x="9282879" y="4346583"/>
            <a:chExt cx="1573925" cy="469413"/>
          </a:xfrm>
          <a:solidFill>
            <a:schemeClr val="bg2">
              <a:lumMod val="50000"/>
            </a:schemeClr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60F9463-9340-B8A2-F523-40F58B6A34D1}"/>
                </a:ext>
              </a:extLst>
            </p:cNvPr>
            <p:cNvSpPr/>
            <p:nvPr/>
          </p:nvSpPr>
          <p:spPr>
            <a:xfrm>
              <a:off x="9282879" y="4346583"/>
              <a:ext cx="1573925" cy="469413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38" name="Picture 14" descr="City of Philadelphia logo">
              <a:extLst>
                <a:ext uri="{FF2B5EF4-FFF2-40B4-BE49-F238E27FC236}">
                  <a16:creationId xmlns:a16="http://schemas.microsoft.com/office/drawing/2014/main" id="{0B9127B6-0C64-3DF7-73E4-7CF7232D66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41266" y="4414436"/>
              <a:ext cx="1361148" cy="369884"/>
            </a:xfrm>
            <a:prstGeom prst="rect">
              <a:avLst/>
            </a:prstGeom>
            <a:grpFill/>
          </p:spPr>
        </p:pic>
      </p:grpSp>
      <p:sp>
        <p:nvSpPr>
          <p:cNvPr id="20" name="AutoShape 22" descr="SCDOT Commission Approves 2025 Pavement Improvement Plan - SCDOT Press">
            <a:extLst>
              <a:ext uri="{FF2B5EF4-FFF2-40B4-BE49-F238E27FC236}">
                <a16:creationId xmlns:a16="http://schemas.microsoft.com/office/drawing/2014/main" id="{B3A160A1-920E-0F8E-6F09-D4B0E02C8ED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099CF5B-4915-C1BD-15F9-27E6F477CD8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90780" y="4746708"/>
            <a:ext cx="1152109" cy="421373"/>
          </a:xfrm>
          <a:prstGeom prst="rect">
            <a:avLst/>
          </a:prstGeom>
        </p:spPr>
      </p:pic>
      <p:pic>
        <p:nvPicPr>
          <p:cNvPr id="1048" name="Picture 24" descr="Roadway Design Unit">
            <a:extLst>
              <a:ext uri="{FF2B5EF4-FFF2-40B4-BE49-F238E27FC236}">
                <a16:creationId xmlns:a16="http://schemas.microsoft.com/office/drawing/2014/main" id="{9667A9FA-3EFA-29DC-C1B4-8888C2B24B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7783" y="3804328"/>
            <a:ext cx="770878" cy="770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ome | Virginia Department of Transportation">
            <a:extLst>
              <a:ext uri="{FF2B5EF4-FFF2-40B4-BE49-F238E27FC236}">
                <a16:creationId xmlns:a16="http://schemas.microsoft.com/office/drawing/2014/main" id="{491C64E5-4CFE-B18B-CC69-B2EC00E47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0539" y="4119531"/>
            <a:ext cx="1112549" cy="389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Ohio Department of Transportation - Wikipedia">
            <a:extLst>
              <a:ext uri="{FF2B5EF4-FFF2-40B4-BE49-F238E27FC236}">
                <a16:creationId xmlns:a16="http://schemas.microsoft.com/office/drawing/2014/main" id="{48D8C0A2-2C9E-4205-B423-A75DDBD0AA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908" y="5245135"/>
            <a:ext cx="722344" cy="722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Have a question for ADOT? Here's how to find the answer | Department of  Transportation">
            <a:extLst>
              <a:ext uri="{FF2B5EF4-FFF2-40B4-BE49-F238E27FC236}">
                <a16:creationId xmlns:a16="http://schemas.microsoft.com/office/drawing/2014/main" id="{DFEFDA77-A494-6B56-9142-AADEA88294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3" t="17001" r="3761" b="24829"/>
          <a:stretch>
            <a:fillRect/>
          </a:stretch>
        </p:blipFill>
        <p:spPr bwMode="auto">
          <a:xfrm>
            <a:off x="8346448" y="4823393"/>
            <a:ext cx="1550187" cy="319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WTS Central PA (@WTSCentralPA) • Facebook">
            <a:extLst>
              <a:ext uri="{FF2B5EF4-FFF2-40B4-BE49-F238E27FC236}">
                <a16:creationId xmlns:a16="http://schemas.microsoft.com/office/drawing/2014/main" id="{CEC869A3-4656-2BF0-468F-15399407E3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3" t="16514" r="9144" b="17124"/>
          <a:stretch>
            <a:fillRect/>
          </a:stretch>
        </p:blipFill>
        <p:spPr bwMode="auto">
          <a:xfrm>
            <a:off x="2030990" y="5399245"/>
            <a:ext cx="873214" cy="728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Pennsylvania Association of Environmental Professionals - Home">
            <a:extLst>
              <a:ext uri="{FF2B5EF4-FFF2-40B4-BE49-F238E27FC236}">
                <a16:creationId xmlns:a16="http://schemas.microsoft.com/office/drawing/2014/main" id="{8C3214F7-896B-044F-FE17-E2F2B54D2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802" y="5345864"/>
            <a:ext cx="983771" cy="68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CDE3729-A91E-7683-0EF3-9FF2C243527B}"/>
              </a:ext>
            </a:extLst>
          </p:cNvPr>
          <p:cNvCxnSpPr>
            <a:cxnSpLocks/>
          </p:cNvCxnSpPr>
          <p:nvPr/>
        </p:nvCxnSpPr>
        <p:spPr>
          <a:xfrm flipH="1">
            <a:off x="4597949" y="3469851"/>
            <a:ext cx="32546" cy="2553715"/>
          </a:xfrm>
          <a:prstGeom prst="line">
            <a:avLst/>
          </a:prstGeom>
          <a:ln w="82550">
            <a:solidFill>
              <a:srgbClr val="0052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62" name="Picture 38" descr="SEPTA - Campus Philly">
            <a:extLst>
              <a:ext uri="{FF2B5EF4-FFF2-40B4-BE49-F238E27FC236}">
                <a16:creationId xmlns:a16="http://schemas.microsoft.com/office/drawing/2014/main" id="{B4BE3651-ED5E-E17B-FED1-B222710B66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" t="29952" r="1067" b="30406"/>
          <a:stretch>
            <a:fillRect/>
          </a:stretch>
        </p:blipFill>
        <p:spPr bwMode="auto">
          <a:xfrm>
            <a:off x="7439551" y="5634563"/>
            <a:ext cx="1315654" cy="281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4" name="Picture 40" descr="Lynchburg, VA | Official Website">
            <a:extLst>
              <a:ext uri="{FF2B5EF4-FFF2-40B4-BE49-F238E27FC236}">
                <a16:creationId xmlns:a16="http://schemas.microsoft.com/office/drawing/2014/main" id="{893F0094-31A0-25EC-9B95-8D61086F6B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076" y="5402288"/>
            <a:ext cx="1290651" cy="421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" name="Picture 42" descr="Home - Delaware Department of Transportation - State of Delaware">
            <a:extLst>
              <a:ext uri="{FF2B5EF4-FFF2-40B4-BE49-F238E27FC236}">
                <a16:creationId xmlns:a16="http://schemas.microsoft.com/office/drawing/2014/main" id="{19B0C443-7D7F-EBF4-75C6-CEC56401A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2286" y="4675699"/>
            <a:ext cx="718004" cy="718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8" name="Picture 44" descr="NJDOT Careers Home - Careers Home">
            <a:extLst>
              <a:ext uri="{FF2B5EF4-FFF2-40B4-BE49-F238E27FC236}">
                <a16:creationId xmlns:a16="http://schemas.microsoft.com/office/drawing/2014/main" id="{98CA59D6-B29B-0B3D-B008-CC2F50699E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5" t="16179" r="16040" b="15805"/>
          <a:stretch>
            <a:fillRect/>
          </a:stretch>
        </p:blipFill>
        <p:spPr bwMode="auto">
          <a:xfrm>
            <a:off x="9095741" y="5287863"/>
            <a:ext cx="749558" cy="761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8" descr="Email News Notifications">
            <a:extLst>
              <a:ext uri="{FF2B5EF4-FFF2-40B4-BE49-F238E27FC236}">
                <a16:creationId xmlns:a16="http://schemas.microsoft.com/office/drawing/2014/main" id="{EC0E9CEF-42E9-F125-DBCD-D663447B6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585" y="4324038"/>
            <a:ext cx="614814" cy="595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6">
            <a:extLst>
              <a:ext uri="{FF2B5EF4-FFF2-40B4-BE49-F238E27FC236}">
                <a16:creationId xmlns:a16="http://schemas.microsoft.com/office/drawing/2014/main" id="{D77CD8F8-729A-4CD4-C195-BE4931A99D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4" t="1" r="13069" b="47795"/>
          <a:stretch>
            <a:fillRect/>
          </a:stretch>
        </p:blipFill>
        <p:spPr bwMode="auto">
          <a:xfrm>
            <a:off x="6638001" y="4038219"/>
            <a:ext cx="1116636" cy="462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6E519BF7-671D-7CD4-E521-059822D09C62}"/>
              </a:ext>
            </a:extLst>
          </p:cNvPr>
          <p:cNvCxnSpPr>
            <a:cxnSpLocks/>
          </p:cNvCxnSpPr>
          <p:nvPr/>
        </p:nvCxnSpPr>
        <p:spPr>
          <a:xfrm flipH="1">
            <a:off x="368345" y="4823393"/>
            <a:ext cx="4262150" cy="0"/>
          </a:xfrm>
          <a:prstGeom prst="line">
            <a:avLst/>
          </a:prstGeom>
          <a:ln w="82550">
            <a:solidFill>
              <a:srgbClr val="0052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70" name="Picture 46" descr="FDOT Logos">
            <a:extLst>
              <a:ext uri="{FF2B5EF4-FFF2-40B4-BE49-F238E27FC236}">
                <a16:creationId xmlns:a16="http://schemas.microsoft.com/office/drawing/2014/main" id="{7DBB6377-CE2C-8CD7-E806-3782B0FBD1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504" y="5503721"/>
            <a:ext cx="1039690" cy="519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sign on a wall&#10;&#10;AI-generated content may be incorrect.">
            <a:extLst>
              <a:ext uri="{FF2B5EF4-FFF2-40B4-BE49-F238E27FC236}">
                <a16:creationId xmlns:a16="http://schemas.microsoft.com/office/drawing/2014/main" id="{12D7AB4A-7587-2111-52A9-937EA457A05B}"/>
              </a:ext>
            </a:extLst>
          </p:cNvPr>
          <p:cNvPicPr>
            <a:picLocks noChangeAspect="1"/>
          </p:cNvPicPr>
          <p:nvPr/>
        </p:nvPicPr>
        <p:blipFill>
          <a:blip r:embed="rId27"/>
          <a:srcRect t="12423" b="6450"/>
          <a:stretch>
            <a:fillRect/>
          </a:stretch>
        </p:blipFill>
        <p:spPr>
          <a:xfrm>
            <a:off x="4722286" y="193243"/>
            <a:ext cx="2112169" cy="222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900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Graphic spid="8" grpId="0">
        <p:bldAsOne/>
      </p:bldGraphic>
      <p:bldP spid="9" grpId="0" build="allAtOnce"/>
      <p:bldP spid="11" grpId="0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E43103D-BAB4-85EF-8F3F-6A968232FC41}"/>
              </a:ext>
            </a:extLst>
          </p:cNvPr>
          <p:cNvSpPr txBox="1">
            <a:spLocks/>
          </p:cNvSpPr>
          <p:nvPr/>
        </p:nvSpPr>
        <p:spPr>
          <a:xfrm>
            <a:off x="981235" y="968693"/>
            <a:ext cx="6041068" cy="432106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sz="19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marL="0" indent="0" algn="ctr">
              <a:buNone/>
            </a:pPr>
            <a:r>
              <a:rPr lang="en-US" sz="4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Cultural Resources</a:t>
            </a:r>
          </a:p>
          <a:p>
            <a:pPr marL="0" indent="0" algn="ctr">
              <a:buNone/>
            </a:pPr>
            <a:r>
              <a:rPr lang="en-US" sz="4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Section 4(f)</a:t>
            </a:r>
          </a:p>
          <a:p>
            <a:pPr marL="0" indent="0" algn="ctr">
              <a:buNone/>
            </a:pPr>
            <a:r>
              <a:rPr lang="en-US" sz="4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Section 6(f) and Other Recreational Grants</a:t>
            </a:r>
          </a:p>
          <a:p>
            <a:pPr marL="0" indent="0" algn="ctr">
              <a:buNone/>
            </a:pPr>
            <a:r>
              <a:rPr lang="en-US" sz="4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Threatened and Endangered Species</a:t>
            </a:r>
          </a:p>
          <a:p>
            <a:pPr marL="0" indent="0" algn="ctr">
              <a:buNone/>
            </a:pPr>
            <a:r>
              <a:rPr lang="en-US" sz="4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Noise</a:t>
            </a:r>
          </a:p>
          <a:p>
            <a:pPr marL="0" indent="0" algn="ctr">
              <a:buNone/>
            </a:pPr>
            <a:r>
              <a:rPr lang="en-US" sz="29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________________________________</a:t>
            </a:r>
            <a:endParaRPr lang="en-US" sz="42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marL="0" indent="0" algn="ctr">
              <a:buNone/>
            </a:pPr>
            <a:endParaRPr lang="en-US" sz="16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marL="0" indent="0" algn="ctr">
              <a:buNone/>
            </a:pPr>
            <a:r>
              <a:rPr lang="en-US" sz="4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Wetlands/Waterways</a:t>
            </a:r>
          </a:p>
          <a:p>
            <a:pPr marL="0" indent="0" algn="ctr">
              <a:buNone/>
            </a:pPr>
            <a:r>
              <a:rPr lang="en-US" sz="4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Agricultural Resources</a:t>
            </a:r>
          </a:p>
          <a:p>
            <a:pPr marL="0" indent="0" algn="ctr">
              <a:buNone/>
            </a:pPr>
            <a:r>
              <a:rPr lang="en-US" sz="4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Community Impacts</a:t>
            </a:r>
          </a:p>
          <a:p>
            <a:pPr marL="0" indent="0" algn="ctr">
              <a:buNone/>
            </a:pPr>
            <a:r>
              <a:rPr lang="en-US" sz="4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Hazardous Waste</a:t>
            </a:r>
          </a:p>
          <a:p>
            <a:pPr marL="0" indent="0" algn="ctr">
              <a:buNone/>
            </a:pPr>
            <a:r>
              <a:rPr lang="en-US" sz="4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Air Quality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83A024-529E-5877-90F2-3952CE6797C4}"/>
              </a:ext>
            </a:extLst>
          </p:cNvPr>
          <p:cNvSpPr txBox="1"/>
          <p:nvPr/>
        </p:nvSpPr>
        <p:spPr>
          <a:xfrm>
            <a:off x="8276691" y="1533833"/>
            <a:ext cx="368709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For each:</a:t>
            </a:r>
          </a:p>
          <a:p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/>
              <a:t>Law/regulation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/>
              <a:t>Agency with jurisdiction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/>
              <a:t>Associated handbook/guidance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/>
              <a:t>Study/impact area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/>
              <a:t>Points to note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6EBB72A0-4146-349F-F5C8-4C66C277297C}"/>
              </a:ext>
            </a:extLst>
          </p:cNvPr>
          <p:cNvSpPr/>
          <p:nvPr/>
        </p:nvSpPr>
        <p:spPr>
          <a:xfrm>
            <a:off x="7452851" y="1042219"/>
            <a:ext cx="422787" cy="4247535"/>
          </a:xfrm>
          <a:prstGeom prst="rightBrac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513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C2660-96EC-73E5-AB97-62BB6FA14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0F3DF-DC2E-6C4E-48EB-59B563AFF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425" y="118884"/>
            <a:ext cx="5211096" cy="1051156"/>
          </a:xfrm>
        </p:spPr>
        <p:txBody>
          <a:bodyPr/>
          <a:lstStyle/>
          <a:p>
            <a:r>
              <a:rPr lang="en-US" dirty="0"/>
              <a:t>Cultural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3D6EEA-EFC9-9890-A204-17827F571C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411" y="1172497"/>
            <a:ext cx="5284473" cy="4513006"/>
          </a:xfrm>
        </p:spPr>
        <p:txBody>
          <a:bodyPr>
            <a:normAutofit/>
          </a:bodyPr>
          <a:lstStyle/>
          <a:p>
            <a:r>
              <a:rPr lang="en-US" dirty="0"/>
              <a:t>Section 106 of the National Historic Preservation Act of 1966</a:t>
            </a:r>
          </a:p>
          <a:p>
            <a:r>
              <a:rPr lang="en-US" dirty="0"/>
              <a:t>State History Code </a:t>
            </a:r>
          </a:p>
          <a:p>
            <a:endParaRPr lang="en-US" sz="1400" dirty="0"/>
          </a:p>
          <a:p>
            <a:endParaRPr lang="en-US" sz="1400" dirty="0"/>
          </a:p>
          <a:p>
            <a:r>
              <a:rPr lang="en-US" dirty="0"/>
              <a:t>State Historic Preservation Office (SHPO)</a:t>
            </a:r>
          </a:p>
          <a:p>
            <a:r>
              <a:rPr lang="en-US" dirty="0"/>
              <a:t>Consulting Parties</a:t>
            </a:r>
          </a:p>
          <a:p>
            <a:endParaRPr lang="en-US" sz="3400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19D2BE-1446-D836-52BA-AC20DBFE8029}"/>
              </a:ext>
            </a:extLst>
          </p:cNvPr>
          <p:cNvSpPr txBox="1"/>
          <p:nvPr/>
        </p:nvSpPr>
        <p:spPr>
          <a:xfrm>
            <a:off x="9507872" y="5602102"/>
            <a:ext cx="26791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chemeClr val="accent4">
                    <a:lumMod val="50000"/>
                  </a:schemeClr>
                </a:solidFill>
              </a:rPr>
              <a:t>PennDOT Publication 689 – </a:t>
            </a:r>
            <a:br>
              <a:rPr lang="en-US" sz="1600" i="1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en-US" sz="1600" i="1" dirty="0">
                <a:solidFill>
                  <a:schemeClr val="accent4">
                    <a:lumMod val="50000"/>
                  </a:schemeClr>
                </a:solidFill>
              </a:rPr>
              <a:t>Cultural Resources Handbook</a:t>
            </a:r>
          </a:p>
        </p:txBody>
      </p:sp>
      <p:pic>
        <p:nvPicPr>
          <p:cNvPr id="5" name="Graphic 4" descr="Storytelling with solid fill">
            <a:extLst>
              <a:ext uri="{FF2B5EF4-FFF2-40B4-BE49-F238E27FC236}">
                <a16:creationId xmlns:a16="http://schemas.microsoft.com/office/drawing/2014/main" id="{96985C39-42AE-3606-BC0C-7723847AF6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89226" y="5635166"/>
            <a:ext cx="518646" cy="518646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CAFF3F7-82BA-89FA-201A-4D987932FB2F}"/>
              </a:ext>
            </a:extLst>
          </p:cNvPr>
          <p:cNvSpPr txBox="1">
            <a:spLocks/>
          </p:cNvSpPr>
          <p:nvPr/>
        </p:nvSpPr>
        <p:spPr>
          <a:xfrm>
            <a:off x="6312310" y="644462"/>
            <a:ext cx="5530279" cy="501445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400" dirty="0"/>
          </a:p>
          <a:p>
            <a:r>
              <a:rPr lang="en-US" dirty="0"/>
              <a:t>National Register of Historic Places (NRHP)</a:t>
            </a:r>
          </a:p>
          <a:p>
            <a:pPr lvl="1"/>
            <a:r>
              <a:rPr lang="en-US" sz="2800" dirty="0"/>
              <a:t>Listed</a:t>
            </a:r>
          </a:p>
          <a:p>
            <a:pPr lvl="1"/>
            <a:r>
              <a:rPr lang="en-US" sz="2800" dirty="0"/>
              <a:t>Eligible for Listing</a:t>
            </a:r>
          </a:p>
          <a:p>
            <a:pPr lvl="1"/>
            <a:endParaRPr lang="en-US" sz="1800" dirty="0"/>
          </a:p>
          <a:p>
            <a:r>
              <a:rPr lang="en-US" dirty="0"/>
              <a:t>Resource types:</a:t>
            </a:r>
          </a:p>
          <a:p>
            <a:pPr lvl="1"/>
            <a:r>
              <a:rPr lang="en-US" sz="2800" dirty="0"/>
              <a:t>Sites</a:t>
            </a:r>
          </a:p>
          <a:p>
            <a:pPr lvl="1"/>
            <a:r>
              <a:rPr lang="en-US" sz="2800" dirty="0"/>
              <a:t>Buildings</a:t>
            </a:r>
          </a:p>
          <a:p>
            <a:pPr lvl="1"/>
            <a:r>
              <a:rPr lang="en-US" sz="2800" dirty="0"/>
              <a:t>Structures</a:t>
            </a:r>
          </a:p>
          <a:p>
            <a:pPr lvl="1"/>
            <a:r>
              <a:rPr lang="en-US" sz="2800" dirty="0"/>
              <a:t>Districts</a:t>
            </a:r>
          </a:p>
          <a:p>
            <a:pPr lvl="1"/>
            <a:r>
              <a:rPr lang="en-US" sz="2800" dirty="0"/>
              <a:t>Objects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0D8E2D5-AF12-9A52-33EA-64C9305602C3}"/>
              </a:ext>
            </a:extLst>
          </p:cNvPr>
          <p:cNvSpPr txBox="1"/>
          <p:nvPr/>
        </p:nvSpPr>
        <p:spPr>
          <a:xfrm>
            <a:off x="601579" y="5125453"/>
            <a:ext cx="48409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PA-SHARE</a:t>
            </a:r>
            <a:r>
              <a:rPr lang="en-US" dirty="0"/>
              <a:t>: </a:t>
            </a:r>
            <a:r>
              <a:rPr lang="en-US" dirty="0">
                <a:hlinkClick r:id="rId4"/>
              </a:rPr>
              <a:t>https://share.phmc.pa.gov/pashare/landing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3594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4BA96CA-0DDA-93F9-2081-D3ADF64BA5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8908677"/>
              </p:ext>
            </p:extLst>
          </p:nvPr>
        </p:nvGraphicFramePr>
        <p:xfrm>
          <a:off x="2050176" y="1194583"/>
          <a:ext cx="8465274" cy="36379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8874DDF4-EBCD-D296-811C-C9C7F5E77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9920"/>
            <a:ext cx="4490884" cy="1325563"/>
          </a:xfrm>
        </p:spPr>
        <p:txBody>
          <a:bodyPr/>
          <a:lstStyle/>
          <a:p>
            <a:r>
              <a:rPr lang="en-US" dirty="0"/>
              <a:t>Section 106 Process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B15A3E-7977-9CD3-1D7E-4E6D641B7A8C}"/>
              </a:ext>
            </a:extLst>
          </p:cNvPr>
          <p:cNvSpPr txBox="1"/>
          <p:nvPr/>
        </p:nvSpPr>
        <p:spPr>
          <a:xfrm>
            <a:off x="3382297" y="3839479"/>
            <a:ext cx="20844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Area of Potential Effect (APE)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1CFA82-1778-2D58-6C0C-78FEBB481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BC2BF-303A-C9C1-64D2-4C859C81D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238" y="377521"/>
            <a:ext cx="5211096" cy="1325563"/>
          </a:xfrm>
        </p:spPr>
        <p:txBody>
          <a:bodyPr/>
          <a:lstStyle/>
          <a:p>
            <a:r>
              <a:rPr lang="en-US" dirty="0"/>
              <a:t>Cultural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78D2F-6196-90A5-95E7-371F4FDCD0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238" y="1703084"/>
            <a:ext cx="5136840" cy="43337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300" u="sng" dirty="0"/>
              <a:t>Above Ground Historic Resources </a:t>
            </a:r>
          </a:p>
          <a:p>
            <a:endParaRPr lang="en-US" sz="3300" dirty="0"/>
          </a:p>
          <a:p>
            <a:r>
              <a:rPr lang="en-US" sz="3300" dirty="0"/>
              <a:t>APE is defined as the area that could be affected as a result of a project</a:t>
            </a:r>
          </a:p>
          <a:p>
            <a:pPr lvl="1"/>
            <a:r>
              <a:rPr lang="en-US" sz="2900" dirty="0"/>
              <a:t>Could be visual effects</a:t>
            </a:r>
          </a:p>
          <a:p>
            <a:endParaRPr lang="en-US" sz="3300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2B65CE-D4E7-C024-3587-44D2EF1139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2539" y="659011"/>
            <a:ext cx="3059125" cy="24814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BAD631F-6EBC-ACAF-6F54-FAE0813438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4869" y="1052051"/>
            <a:ext cx="3877636" cy="22772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2C9BB36-F081-C986-DF0E-709DF7F4CDF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836"/>
          <a:stretch>
            <a:fillRect/>
          </a:stretch>
        </p:blipFill>
        <p:spPr>
          <a:xfrm>
            <a:off x="7250572" y="2893364"/>
            <a:ext cx="4100137" cy="2986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7072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E1767-AEF7-A473-50AB-A55341D46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238" y="377521"/>
            <a:ext cx="5211096" cy="1325563"/>
          </a:xfrm>
        </p:spPr>
        <p:txBody>
          <a:bodyPr/>
          <a:lstStyle/>
          <a:p>
            <a:r>
              <a:rPr lang="en-US" dirty="0"/>
              <a:t>Cultural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BA616-289B-64FF-9A6F-145318BFE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238" y="1703084"/>
            <a:ext cx="3798455" cy="36296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u="sng" dirty="0"/>
              <a:t>Archaeology</a:t>
            </a:r>
          </a:p>
          <a:p>
            <a:endParaRPr lang="en-US" dirty="0"/>
          </a:p>
          <a:p>
            <a:r>
              <a:rPr lang="en-US" dirty="0"/>
              <a:t>Uses LOD as the APE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87A0EF5-0751-6B2B-028B-21106C803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6193" y="2612459"/>
            <a:ext cx="5211097" cy="32052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8CC2AA-EFB0-9DE3-62F8-B962AF01E5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6190" y="1285055"/>
            <a:ext cx="3982212" cy="26548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6726601-1BF9-CF55-4280-0D0D0FDE0B3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577"/>
          <a:stretch>
            <a:fillRect/>
          </a:stretch>
        </p:blipFill>
        <p:spPr>
          <a:xfrm>
            <a:off x="6060077" y="890995"/>
            <a:ext cx="1934756" cy="2654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7844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456C5-E919-267C-7DF6-72AD3D330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476" y="0"/>
            <a:ext cx="6162369" cy="1325563"/>
          </a:xfrm>
        </p:spPr>
        <p:txBody>
          <a:bodyPr>
            <a:normAutofit/>
          </a:bodyPr>
          <a:lstStyle/>
          <a:p>
            <a:r>
              <a:rPr lang="en-US" dirty="0"/>
              <a:t>Section 4(f)/Section 2002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0E50D-84EF-FCF6-1401-35DD18243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631" y="1106906"/>
            <a:ext cx="7314201" cy="407741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U.S. Department of Transportation Act of 1966</a:t>
            </a:r>
          </a:p>
          <a:p>
            <a:r>
              <a:rPr lang="en-US" dirty="0"/>
              <a:t>Projects with Federal USDOT oversight</a:t>
            </a:r>
          </a:p>
          <a:p>
            <a:r>
              <a:rPr lang="en-US" dirty="0"/>
              <a:t>Historic properties and Publicly-owned parks, recreation, wildlife/waterfowl refuge areas</a:t>
            </a:r>
          </a:p>
          <a:p>
            <a:r>
              <a:rPr lang="en-US" dirty="0"/>
              <a:t>Boundary is important</a:t>
            </a:r>
          </a:p>
          <a:p>
            <a:r>
              <a:rPr lang="en-US" dirty="0"/>
              <a:t>Legal standard – cannot approve “use” unless:</a:t>
            </a:r>
          </a:p>
          <a:p>
            <a:pPr lvl="1">
              <a:defRPr/>
            </a:pPr>
            <a:r>
              <a:rPr lang="en-US" sz="2600" dirty="0"/>
              <a:t>There is no prudent and feasible alternative to using that land; </a:t>
            </a:r>
            <a:r>
              <a:rPr lang="en-US" sz="2600" u="sng" dirty="0"/>
              <a:t>and</a:t>
            </a:r>
          </a:p>
          <a:p>
            <a:pPr lvl="1">
              <a:defRPr/>
            </a:pPr>
            <a:r>
              <a:rPr lang="en-US" sz="2600" dirty="0"/>
              <a:t>Project includes all possible planning to minimize harm</a:t>
            </a:r>
          </a:p>
          <a:p>
            <a:pPr marL="457200" lvl="1" indent="0">
              <a:buNone/>
              <a:defRPr/>
            </a:pPr>
            <a:r>
              <a:rPr lang="en-US" sz="2600" dirty="0"/>
              <a:t>	</a:t>
            </a:r>
            <a:r>
              <a:rPr lang="en-US" sz="2600" u="sng" dirty="0"/>
              <a:t>OR</a:t>
            </a:r>
          </a:p>
          <a:p>
            <a:pPr lvl="1">
              <a:defRPr/>
            </a:pPr>
            <a:r>
              <a:rPr lang="en-US" sz="2600" dirty="0"/>
              <a:t>Use has a de minimis impact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5161D7-005C-EADC-77F5-5E3DCDEFCF8D}"/>
              </a:ext>
            </a:extLst>
          </p:cNvPr>
          <p:cNvSpPr txBox="1"/>
          <p:nvPr/>
        </p:nvSpPr>
        <p:spPr>
          <a:xfrm>
            <a:off x="8229600" y="5538260"/>
            <a:ext cx="396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accent4">
                    <a:lumMod val="50000"/>
                  </a:schemeClr>
                </a:solidFill>
              </a:rPr>
              <a:t>PennDOT Publication 349 – Section 4(f)/ Section 2002 Handbook</a:t>
            </a:r>
          </a:p>
        </p:txBody>
      </p:sp>
      <p:pic>
        <p:nvPicPr>
          <p:cNvPr id="5" name="Graphic 4" descr="Storytelling with solid fill">
            <a:extLst>
              <a:ext uri="{FF2B5EF4-FFF2-40B4-BE49-F238E27FC236}">
                <a16:creationId xmlns:a16="http://schemas.microsoft.com/office/drawing/2014/main" id="{EBD5FB25-02CA-6834-51C2-8C7DE3869E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10954" y="5602102"/>
            <a:ext cx="518646" cy="518646"/>
          </a:xfrm>
          <a:prstGeom prst="rect">
            <a:avLst/>
          </a:prstGeom>
        </p:spPr>
      </p:pic>
      <p:pic>
        <p:nvPicPr>
          <p:cNvPr id="7" name="Picture 7" descr="cherry springs">
            <a:extLst>
              <a:ext uri="{FF2B5EF4-FFF2-40B4-BE49-F238E27FC236}">
                <a16:creationId xmlns:a16="http://schemas.microsoft.com/office/drawing/2014/main" id="{C3BE9923-4C6C-A13D-2CBF-BBD041C6E4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197" y="3250332"/>
            <a:ext cx="2889752" cy="2167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E91EB0B-1C7B-5F64-EA98-08E65333BB7A}"/>
              </a:ext>
            </a:extLst>
          </p:cNvPr>
          <p:cNvSpPr txBox="1"/>
          <p:nvPr/>
        </p:nvSpPr>
        <p:spPr>
          <a:xfrm>
            <a:off x="324299" y="5248159"/>
            <a:ext cx="7079009" cy="707886"/>
          </a:xfrm>
          <a:prstGeom prst="rect">
            <a:avLst/>
          </a:prstGeom>
          <a:noFill/>
          <a:ln>
            <a:solidFill>
              <a:srgbClr val="005288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For projects with no federal oversight - </a:t>
            </a:r>
            <a:r>
              <a:rPr lang="en-US" sz="2000" dirty="0"/>
              <a:t>Pennsylvania Act 120 of 1970, P.L. 356; Section 2002 of the Administrative Code of 1929</a:t>
            </a:r>
          </a:p>
        </p:txBody>
      </p:sp>
      <p:pic>
        <p:nvPicPr>
          <p:cNvPr id="7170" name="Picture 2" descr="Sheepford Road Bridge (Old Forge Bridge) - HistoricBridges.org">
            <a:extLst>
              <a:ext uri="{FF2B5EF4-FFF2-40B4-BE49-F238E27FC236}">
                <a16:creationId xmlns:a16="http://schemas.microsoft.com/office/drawing/2014/main" id="{58A37DF9-C2F6-0F04-42EC-91CCCCECBA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0277" y="1295200"/>
            <a:ext cx="2606842" cy="195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MPj02020370000[1]">
            <a:extLst>
              <a:ext uri="{FF2B5EF4-FFF2-40B4-BE49-F238E27FC236}">
                <a16:creationId xmlns:a16="http://schemas.microsoft.com/office/drawing/2014/main" id="{2421BB6D-CA19-DD25-4EE8-7D5B7326E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9529" y="1695992"/>
            <a:ext cx="1369236" cy="2053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1621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E80A4-2594-1479-423D-0B776294B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2">
            <a:extLst>
              <a:ext uri="{FF2B5EF4-FFF2-40B4-BE49-F238E27FC236}">
                <a16:creationId xmlns:a16="http://schemas.microsoft.com/office/drawing/2014/main" id="{013959BD-5CD2-C549-E976-E65C40B010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3" r="7813"/>
          <a:stretch>
            <a:fillRect/>
          </a:stretch>
        </p:blipFill>
        <p:spPr>
          <a:xfrm>
            <a:off x="9827471" y="1543162"/>
            <a:ext cx="2121568" cy="18858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A1D6377-86CB-74FB-E48F-31FD00D0B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76" y="182792"/>
            <a:ext cx="6162369" cy="1325563"/>
          </a:xfrm>
        </p:spPr>
        <p:txBody>
          <a:bodyPr>
            <a:normAutofit/>
          </a:bodyPr>
          <a:lstStyle/>
          <a:p>
            <a:r>
              <a:rPr lang="en-US" dirty="0"/>
              <a:t>Section 4(f)/Section 2002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E36300-934D-21A3-2B59-E6A7479456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507" y="1435530"/>
            <a:ext cx="7320874" cy="362960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PennDOT Forms</a:t>
            </a:r>
          </a:p>
          <a:p>
            <a:pPr lvl="1"/>
            <a:r>
              <a:rPr lang="en-US" dirty="0"/>
              <a:t>No Use/Non-Applicability</a:t>
            </a:r>
          </a:p>
          <a:p>
            <a:pPr lvl="1"/>
            <a:r>
              <a:rPr lang="en-US" dirty="0"/>
              <a:t>Temporary Occupancy</a:t>
            </a:r>
          </a:p>
          <a:p>
            <a:pPr lvl="1"/>
            <a:r>
              <a:rPr lang="en-US" dirty="0"/>
              <a:t>De Minimis</a:t>
            </a:r>
          </a:p>
          <a:p>
            <a:pPr lvl="1"/>
            <a:r>
              <a:rPr lang="en-US" dirty="0"/>
              <a:t>Use of a Historic Bridge</a:t>
            </a:r>
          </a:p>
          <a:p>
            <a:r>
              <a:rPr lang="en-US" dirty="0"/>
              <a:t>If adversely affecting a Section 4(f) property (other than a bridge), individual evaluation is required</a:t>
            </a:r>
          </a:p>
          <a:p>
            <a:pPr lvl="1"/>
            <a:r>
              <a:rPr lang="en-US" dirty="0"/>
              <a:t>Extensive timeline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072EAD-53E2-625E-4D5F-13CB77ECCF8C}"/>
              </a:ext>
            </a:extLst>
          </p:cNvPr>
          <p:cNvSpPr txBox="1"/>
          <p:nvPr/>
        </p:nvSpPr>
        <p:spPr>
          <a:xfrm>
            <a:off x="8229600" y="5538260"/>
            <a:ext cx="396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accent4">
                    <a:lumMod val="50000"/>
                  </a:schemeClr>
                </a:solidFill>
              </a:rPr>
              <a:t>PennDOT Publication 349 – Section 4(f)/ Section 2002 Handbook</a:t>
            </a:r>
          </a:p>
        </p:txBody>
      </p:sp>
      <p:pic>
        <p:nvPicPr>
          <p:cNvPr id="5" name="Graphic 4" descr="Storytelling with solid fill">
            <a:extLst>
              <a:ext uri="{FF2B5EF4-FFF2-40B4-BE49-F238E27FC236}">
                <a16:creationId xmlns:a16="http://schemas.microsoft.com/office/drawing/2014/main" id="{AB80531A-02C3-671A-FF78-C958A8C077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10954" y="5602102"/>
            <a:ext cx="518646" cy="518646"/>
          </a:xfrm>
          <a:prstGeom prst="rect">
            <a:avLst/>
          </a:prstGeom>
        </p:spPr>
      </p:pic>
      <p:pic>
        <p:nvPicPr>
          <p:cNvPr id="6" name="Picture 2" descr="C:\Documents and Settings\vmb\My Documents\PAEP\PAEP 2012 Photo Contest\IMG_2510.JPG">
            <a:extLst>
              <a:ext uri="{FF2B5EF4-FFF2-40B4-BE49-F238E27FC236}">
                <a16:creationId xmlns:a16="http://schemas.microsoft.com/office/drawing/2014/main" id="{E0E78818-F19E-0238-E303-3B896A5862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7" r="14931"/>
          <a:stretch/>
        </p:blipFill>
        <p:spPr bwMode="auto">
          <a:xfrm>
            <a:off x="7658489" y="1031552"/>
            <a:ext cx="2282528" cy="2397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B2DC4D0-E605-2CBB-76CB-4E59C935BE3D}"/>
              </a:ext>
            </a:extLst>
          </p:cNvPr>
          <p:cNvSpPr txBox="1"/>
          <p:nvPr/>
        </p:nvSpPr>
        <p:spPr>
          <a:xfrm>
            <a:off x="667369" y="5215094"/>
            <a:ext cx="6162369" cy="646331"/>
          </a:xfrm>
          <a:prstGeom prst="rect">
            <a:avLst/>
          </a:prstGeom>
          <a:noFill/>
          <a:ln>
            <a:solidFill>
              <a:srgbClr val="005288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For projects with no federal oversight - </a:t>
            </a:r>
            <a:r>
              <a:rPr lang="en-US" dirty="0"/>
              <a:t>Pennsylvania Act 120 of 1970, P.L. 356; Section 2002 of the Administrative Code of 1929</a:t>
            </a:r>
          </a:p>
        </p:txBody>
      </p:sp>
      <p:pic>
        <p:nvPicPr>
          <p:cNvPr id="10" name="Picture 9" descr="MPj02893260000[1]">
            <a:extLst>
              <a:ext uri="{FF2B5EF4-FFF2-40B4-BE49-F238E27FC236}">
                <a16:creationId xmlns:a16="http://schemas.microsoft.com/office/drawing/2014/main" id="{32FCDE2B-38FE-9EAE-F185-B614F7FE09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87" b="6638"/>
          <a:stretch/>
        </p:blipFill>
        <p:spPr bwMode="auto">
          <a:xfrm>
            <a:off x="8157542" y="3250331"/>
            <a:ext cx="3566949" cy="1883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04918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DA2AF-F41A-5F5A-904E-AEDA44F7E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967" y="411162"/>
            <a:ext cx="9075821" cy="1325563"/>
          </a:xfrm>
        </p:spPr>
        <p:txBody>
          <a:bodyPr>
            <a:normAutofit/>
          </a:bodyPr>
          <a:lstStyle/>
          <a:p>
            <a:r>
              <a:rPr lang="en-US" dirty="0"/>
              <a:t>Section 6(f) and State Recreational Grants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AB83C3-E1B8-541C-EA34-062855A155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442" y="1614198"/>
            <a:ext cx="11273591" cy="3629603"/>
          </a:xfrm>
        </p:spPr>
        <p:txBody>
          <a:bodyPr>
            <a:normAutofit fontScale="92500" lnSpcReduction="20000"/>
          </a:bodyPr>
          <a:lstStyle/>
          <a:p>
            <a:r>
              <a:rPr lang="en-US" sz="2900" dirty="0"/>
              <a:t>Section 6(f) - Land and Water Conservation Fund (LWCF) Act of 1965</a:t>
            </a:r>
          </a:p>
          <a:p>
            <a:pPr lvl="1"/>
            <a:r>
              <a:rPr lang="en-US" sz="2800" dirty="0"/>
              <a:t>National Park Service (NPS)</a:t>
            </a:r>
          </a:p>
          <a:p>
            <a:pPr lvl="2"/>
            <a:r>
              <a:rPr lang="en-US" sz="2400" dirty="0"/>
              <a:t>DCNR is the State Liaison Officer (SLO)</a:t>
            </a:r>
          </a:p>
          <a:p>
            <a:pPr lvl="1"/>
            <a:r>
              <a:rPr lang="en-US" sz="2800" dirty="0"/>
              <a:t>Boundaries are important</a:t>
            </a:r>
          </a:p>
          <a:p>
            <a:pPr lvl="1"/>
            <a:r>
              <a:rPr lang="en-US" sz="2800" dirty="0"/>
              <a:t>Conversion</a:t>
            </a:r>
          </a:p>
          <a:p>
            <a:pPr lvl="1"/>
            <a:r>
              <a:rPr lang="en-US" sz="2800" dirty="0"/>
              <a:t>Temporary non-conforming use (&gt;180 days)</a:t>
            </a:r>
          </a:p>
          <a:p>
            <a:pPr lvl="1"/>
            <a:r>
              <a:rPr lang="en-US" sz="2800" dirty="0"/>
              <a:t>Mitigation</a:t>
            </a:r>
          </a:p>
          <a:p>
            <a:pPr lvl="1"/>
            <a:endParaRPr lang="en-US" sz="2800" dirty="0"/>
          </a:p>
          <a:p>
            <a:r>
              <a:rPr lang="en-US" sz="3200" dirty="0"/>
              <a:t>Project 70, Project 500, and other state grant recipients have different procedures/processes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BB6999-25AB-EFD5-3D98-2CF2CC446073}"/>
              </a:ext>
            </a:extLst>
          </p:cNvPr>
          <p:cNvSpPr txBox="1"/>
          <p:nvPr/>
        </p:nvSpPr>
        <p:spPr>
          <a:xfrm>
            <a:off x="8307162" y="5306188"/>
            <a:ext cx="3962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accent4">
                    <a:lumMod val="50000"/>
                  </a:schemeClr>
                </a:solidFill>
              </a:rPr>
              <a:t>PennDOT Publication 745 – Section 6(f), Project 70, Project 500, and Other Recreational Grant Guidance</a:t>
            </a:r>
          </a:p>
        </p:txBody>
      </p:sp>
      <p:pic>
        <p:nvPicPr>
          <p:cNvPr id="5" name="Graphic 4" descr="Storytelling with solid fill">
            <a:extLst>
              <a:ext uri="{FF2B5EF4-FFF2-40B4-BE49-F238E27FC236}">
                <a16:creationId xmlns:a16="http://schemas.microsoft.com/office/drawing/2014/main" id="{E5A60B68-D322-9D12-465C-99AF35FAD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88516" y="5508530"/>
            <a:ext cx="518646" cy="518646"/>
          </a:xfrm>
          <a:prstGeom prst="rect">
            <a:avLst/>
          </a:prstGeom>
        </p:spPr>
      </p:pic>
      <p:pic>
        <p:nvPicPr>
          <p:cNvPr id="3074" name="Picture 2" descr="LWCF Logos - Land and Water Conservation Fund (U.S. National Park Service)">
            <a:extLst>
              <a:ext uri="{FF2B5EF4-FFF2-40B4-BE49-F238E27FC236}">
                <a16:creationId xmlns:a16="http://schemas.microsoft.com/office/drawing/2014/main" id="{70B87D0F-C5DC-905B-35E8-71FA86B0B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7321" y="2145367"/>
            <a:ext cx="1592680" cy="1596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870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57819-0842-412C-38A3-F359A07FE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362" y="388421"/>
            <a:ext cx="7522029" cy="1325563"/>
          </a:xfrm>
        </p:spPr>
        <p:txBody>
          <a:bodyPr>
            <a:normAutofit/>
          </a:bodyPr>
          <a:lstStyle/>
          <a:p>
            <a:r>
              <a:rPr lang="en-US" dirty="0"/>
              <a:t>Threatened and Endangered (T&amp;E) Species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F5A702-14D6-9A53-94EC-5AAE80E882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362" y="1699648"/>
            <a:ext cx="5813809" cy="4484943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/>
              <a:t>Endangered Species Act of 1973 </a:t>
            </a:r>
          </a:p>
          <a:p>
            <a:pPr lvl="1"/>
            <a:r>
              <a:rPr lang="en-US" dirty="0"/>
              <a:t>U.S. Fish and Wildlife Service (USFWS)</a:t>
            </a:r>
          </a:p>
          <a:p>
            <a:pPr lvl="1"/>
            <a:r>
              <a:rPr lang="en-US" dirty="0"/>
              <a:t>Section 7 – federal agency coordination</a:t>
            </a:r>
          </a:p>
          <a:p>
            <a:pPr lvl="1"/>
            <a:r>
              <a:rPr lang="en-US" dirty="0"/>
              <a:t>Section 9 – “take”</a:t>
            </a:r>
          </a:p>
          <a:p>
            <a:endParaRPr lang="en-US" dirty="0"/>
          </a:p>
          <a:p>
            <a:r>
              <a:rPr lang="en-US" b="1" dirty="0"/>
              <a:t>State laws </a:t>
            </a:r>
          </a:p>
          <a:p>
            <a:pPr lvl="1"/>
            <a:r>
              <a:rPr lang="en-US" dirty="0"/>
              <a:t>Pennsylvania Fish and Boat Code</a:t>
            </a:r>
          </a:p>
          <a:p>
            <a:pPr lvl="1"/>
            <a:r>
              <a:rPr lang="en-US" dirty="0"/>
              <a:t>Game and Wildlife Code</a:t>
            </a:r>
          </a:p>
          <a:p>
            <a:pPr lvl="1"/>
            <a:r>
              <a:rPr lang="en-US" dirty="0"/>
              <a:t>Wild Resource Conservation Act</a:t>
            </a:r>
          </a:p>
          <a:p>
            <a:pPr lvl="1"/>
            <a:r>
              <a:rPr lang="en-US" dirty="0"/>
              <a:t>Conservation of Pennsylvania Native Wild Plants</a:t>
            </a:r>
          </a:p>
          <a:p>
            <a:pPr lvl="1"/>
            <a:endParaRPr lang="en-US" dirty="0"/>
          </a:p>
          <a:p>
            <a:pPr lvl="2"/>
            <a:r>
              <a:rPr lang="en-US" sz="2300" dirty="0"/>
              <a:t>PA Game Commission (PGC)</a:t>
            </a:r>
          </a:p>
          <a:p>
            <a:pPr lvl="2"/>
            <a:r>
              <a:rPr lang="en-US" sz="2300" dirty="0"/>
              <a:t>PA Fish and Boat Commission (PFBC)</a:t>
            </a:r>
          </a:p>
          <a:p>
            <a:pPr lvl="2"/>
            <a:r>
              <a:rPr lang="en-US" sz="2300" dirty="0"/>
              <a:t>PA Department of Conservation and </a:t>
            </a:r>
            <a:br>
              <a:rPr lang="en-US" sz="2300" dirty="0"/>
            </a:br>
            <a:r>
              <a:rPr lang="en-US" sz="2300" dirty="0"/>
              <a:t>Natural Resources (DCNR)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DBCC0284-0ED4-4963-7B2F-8F7B09E0DDCF}"/>
              </a:ext>
            </a:extLst>
          </p:cNvPr>
          <p:cNvSpPr/>
          <p:nvPr/>
        </p:nvSpPr>
        <p:spPr>
          <a:xfrm>
            <a:off x="6420897" y="2177825"/>
            <a:ext cx="1887361" cy="747252"/>
          </a:xfrm>
          <a:prstGeom prst="rightArrow">
            <a:avLst/>
          </a:prstGeom>
          <a:solidFill>
            <a:srgbClr val="00528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1DDEF59C-3067-EBA8-2836-892B4C07F7A3}"/>
              </a:ext>
            </a:extLst>
          </p:cNvPr>
          <p:cNvSpPr/>
          <p:nvPr/>
        </p:nvSpPr>
        <p:spPr>
          <a:xfrm>
            <a:off x="6420897" y="3796138"/>
            <a:ext cx="1887361" cy="747252"/>
          </a:xfrm>
          <a:prstGeom prst="rightArrow">
            <a:avLst/>
          </a:prstGeom>
          <a:solidFill>
            <a:srgbClr val="00528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C6CA99-1B05-3020-BE27-D23F181C8BCE}"/>
              </a:ext>
            </a:extLst>
          </p:cNvPr>
          <p:cNvSpPr txBox="1"/>
          <p:nvPr/>
        </p:nvSpPr>
        <p:spPr>
          <a:xfrm>
            <a:off x="8544234" y="1951286"/>
            <a:ext cx="3401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/>
              <a:t>IPaC</a:t>
            </a:r>
            <a:endParaRPr lang="en-US" sz="2400" b="1" dirty="0"/>
          </a:p>
          <a:p>
            <a:pPr algn="ctr"/>
            <a:r>
              <a:rPr lang="en-US" sz="2400" i="1" dirty="0"/>
              <a:t>Information for Planning and Consultation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69D600-DF92-FAAD-9DC9-C52CF2ED286D}"/>
              </a:ext>
            </a:extLst>
          </p:cNvPr>
          <p:cNvSpPr txBox="1"/>
          <p:nvPr/>
        </p:nvSpPr>
        <p:spPr>
          <a:xfrm>
            <a:off x="8544234" y="3631504"/>
            <a:ext cx="3401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PNDI</a:t>
            </a:r>
          </a:p>
          <a:p>
            <a:pPr algn="ctr"/>
            <a:r>
              <a:rPr lang="en-US" sz="2400" i="1" dirty="0"/>
              <a:t>PA Natural Diversity Inventory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B8FCFA-2328-FB44-A368-C64E02516D2A}"/>
              </a:ext>
            </a:extLst>
          </p:cNvPr>
          <p:cNvSpPr txBox="1"/>
          <p:nvPr/>
        </p:nvSpPr>
        <p:spPr>
          <a:xfrm>
            <a:off x="7947259" y="5538260"/>
            <a:ext cx="4244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accent4">
                    <a:lumMod val="50000"/>
                  </a:schemeClr>
                </a:solidFill>
              </a:rPr>
              <a:t>PennDOT Publication 546 – Threatened and Endangered Species Desk Reference</a:t>
            </a:r>
          </a:p>
        </p:txBody>
      </p:sp>
      <p:pic>
        <p:nvPicPr>
          <p:cNvPr id="10" name="Graphic 9" descr="Storytelling with solid fill">
            <a:extLst>
              <a:ext uri="{FF2B5EF4-FFF2-40B4-BE49-F238E27FC236}">
                <a16:creationId xmlns:a16="http://schemas.microsoft.com/office/drawing/2014/main" id="{5717A16E-6205-E29D-DA34-555D84E66C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28613" y="5602102"/>
            <a:ext cx="518646" cy="5186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B487B73-98B5-5D25-2282-71C0ECB6DF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3583" y="142140"/>
            <a:ext cx="1590897" cy="157184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C47C08D-05BE-BB7D-87C3-24C8812EC9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82168" y="619936"/>
            <a:ext cx="1204043" cy="107971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7422442-ADBB-EC04-B011-F0D17B8549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62119" y="619936"/>
            <a:ext cx="1165823" cy="107971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260930F-303B-A08D-0A57-2D1DCD661605}"/>
              </a:ext>
            </a:extLst>
          </p:cNvPr>
          <p:cNvSpPr txBox="1"/>
          <p:nvPr/>
        </p:nvSpPr>
        <p:spPr>
          <a:xfrm>
            <a:off x="8393072" y="4881004"/>
            <a:ext cx="370428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hlinkClick r:id="rId8"/>
              </a:rPr>
              <a:t>https://conservationexplorer.dcnr.pa.gov/</a:t>
            </a:r>
            <a:r>
              <a:rPr lang="en-US" sz="1600" dirty="0"/>
              <a:t> </a:t>
            </a:r>
          </a:p>
          <a:p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B08401-CE59-AC18-EC25-A2B8C026A4B4}"/>
              </a:ext>
            </a:extLst>
          </p:cNvPr>
          <p:cNvSpPr txBox="1"/>
          <p:nvPr/>
        </p:nvSpPr>
        <p:spPr>
          <a:xfrm>
            <a:off x="8849031" y="3151615"/>
            <a:ext cx="29826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hlinkClick r:id="rId9"/>
              </a:rPr>
              <a:t>https://ipac.ecosphere.fws.gov/</a:t>
            </a:r>
            <a:r>
              <a:rPr lang="en-US" sz="1600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3735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B3F86-E6F1-C056-4BED-F72552C4B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99920"/>
            <a:ext cx="5444613" cy="1325563"/>
          </a:xfrm>
        </p:spPr>
        <p:txBody>
          <a:bodyPr/>
          <a:lstStyle/>
          <a:p>
            <a:r>
              <a:rPr lang="en-US" dirty="0"/>
              <a:t>NEPA in project delivery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D5C256-0D5C-76C7-0724-7D1A6191F3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0277"/>
            <a:ext cx="8787581" cy="3629603"/>
          </a:xfrm>
        </p:spPr>
        <p:txBody>
          <a:bodyPr>
            <a:normAutofit/>
          </a:bodyPr>
          <a:lstStyle/>
          <a:p>
            <a:r>
              <a:rPr lang="en-US" dirty="0"/>
              <a:t>For projects with FHWA oversight, </a:t>
            </a:r>
            <a:r>
              <a:rPr lang="en-US" b="1" dirty="0"/>
              <a:t>NEPA approval is needed before move on to subsequent phases </a:t>
            </a:r>
            <a:r>
              <a:rPr lang="en-US" dirty="0"/>
              <a:t>(Final Design, etc.)</a:t>
            </a:r>
          </a:p>
          <a:p>
            <a:endParaRPr lang="en-US" dirty="0"/>
          </a:p>
          <a:p>
            <a:r>
              <a:rPr lang="en-US" dirty="0"/>
              <a:t>When an FHWA authorization (4232) is needed, this will prompt a </a:t>
            </a:r>
            <a:r>
              <a:rPr lang="en-US" b="1" dirty="0"/>
              <a:t>NEPA reevaluation </a:t>
            </a:r>
            <a:r>
              <a:rPr lang="en-US" dirty="0"/>
              <a:t>point if &gt;3 years has passed since NEPA approval or previous reevaluation</a:t>
            </a:r>
          </a:p>
        </p:txBody>
      </p:sp>
    </p:spTree>
    <p:extLst>
      <p:ext uri="{BB962C8B-B14F-4D97-AF65-F5344CB8AC3E}">
        <p14:creationId xmlns:p14="http://schemas.microsoft.com/office/powerpoint/2010/main" val="3864059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3F9BD-3648-7006-5ED5-B99BF2509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162" y="538763"/>
            <a:ext cx="6829926" cy="1325563"/>
          </a:xfrm>
        </p:spPr>
        <p:txBody>
          <a:bodyPr>
            <a:normAutofit/>
          </a:bodyPr>
          <a:lstStyle/>
          <a:p>
            <a:r>
              <a:rPr lang="en-US" dirty="0"/>
              <a:t>Role of Environmental in Project Delivery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3451CF-3C57-E7F2-A0B9-42758D37BC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162" y="2097059"/>
            <a:ext cx="7551821" cy="3559396"/>
          </a:xfrm>
        </p:spPr>
        <p:txBody>
          <a:bodyPr>
            <a:normAutofit fontScale="92500" lnSpcReduction="10000"/>
          </a:bodyPr>
          <a:lstStyle/>
          <a:p>
            <a:r>
              <a:rPr lang="en-US" sz="3200" dirty="0"/>
              <a:t>Part of the interdisciplinary team</a:t>
            </a:r>
          </a:p>
          <a:p>
            <a:r>
              <a:rPr lang="en-US" sz="3200" dirty="0"/>
              <a:t>Keeps project sponsor compliant</a:t>
            </a:r>
          </a:p>
          <a:p>
            <a:r>
              <a:rPr lang="en-US" sz="3200" dirty="0"/>
              <a:t>Awareness of schedule implications</a:t>
            </a:r>
          </a:p>
          <a:p>
            <a:pPr lvl="2"/>
            <a:r>
              <a:rPr lang="en-US" sz="2800" dirty="0"/>
              <a:t>Some regulated timeframes</a:t>
            </a:r>
          </a:p>
          <a:p>
            <a:pPr lvl="2"/>
            <a:r>
              <a:rPr lang="en-US" sz="2800" dirty="0"/>
              <a:t>Outside agency reviews</a:t>
            </a:r>
          </a:p>
          <a:p>
            <a:r>
              <a:rPr lang="en-US" sz="3200" dirty="0"/>
              <a:t>Reduce rework</a:t>
            </a:r>
          </a:p>
          <a:p>
            <a:r>
              <a:rPr lang="en-US" sz="3200" dirty="0"/>
              <a:t>Approvals are required before advancing certain project activities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3C9477-A42E-81C4-1DC7-A0A966F917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42"/>
          <a:stretch>
            <a:fillRect/>
          </a:stretch>
        </p:blipFill>
        <p:spPr>
          <a:xfrm>
            <a:off x="7089168" y="771497"/>
            <a:ext cx="4376801" cy="3061540"/>
          </a:xfrm>
          <a:prstGeom prst="rect">
            <a:avLst/>
          </a:prstGeom>
        </p:spPr>
      </p:pic>
      <p:pic>
        <p:nvPicPr>
          <p:cNvPr id="6" name="Picture 4" descr="DSC_0021">
            <a:extLst>
              <a:ext uri="{FF2B5EF4-FFF2-40B4-BE49-F238E27FC236}">
                <a16:creationId xmlns:a16="http://schemas.microsoft.com/office/drawing/2014/main" id="{F0FB940F-F806-7262-048E-D5BFFCEC7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7" r="32265" b="4704"/>
          <a:stretch>
            <a:fillRect/>
          </a:stretch>
        </p:blipFill>
        <p:spPr bwMode="auto">
          <a:xfrm>
            <a:off x="9264184" y="2786919"/>
            <a:ext cx="2609633" cy="3262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36314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>
            <a:spLocks noGrp="1" noChangeArrowheads="1"/>
          </p:cNvSpPr>
          <p:nvPr>
            <p:ph type="title"/>
          </p:nvPr>
        </p:nvSpPr>
        <p:spPr>
          <a:xfrm>
            <a:off x="719998" y="806284"/>
            <a:ext cx="4776020" cy="766954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>
                <a:ea typeface="+mj-ea"/>
              </a:rPr>
              <a:t>Highway Traffic Noise</a:t>
            </a:r>
          </a:p>
        </p:txBody>
      </p:sp>
      <p:sp>
        <p:nvSpPr>
          <p:cNvPr id="44035" name="Rectangle 5"/>
          <p:cNvSpPr>
            <a:spLocks noGrp="1" noChangeArrowheads="1"/>
          </p:cNvSpPr>
          <p:nvPr>
            <p:ph idx="1"/>
          </p:nvPr>
        </p:nvSpPr>
        <p:spPr>
          <a:xfrm>
            <a:off x="614139" y="1827580"/>
            <a:ext cx="5601929" cy="3629603"/>
          </a:xfrm>
        </p:spPr>
        <p:txBody>
          <a:bodyPr>
            <a:normAutofit/>
          </a:bodyPr>
          <a:lstStyle/>
          <a:p>
            <a:pPr marL="63500" indent="0">
              <a:buNone/>
            </a:pPr>
            <a:r>
              <a:rPr lang="en-US" altLang="en-US" dirty="0"/>
              <a:t>FHWA regulations at 23 CFR 772 </a:t>
            </a:r>
          </a:p>
          <a:p>
            <a:pPr marL="457200" indent="-393700"/>
            <a:r>
              <a:rPr lang="en-US" altLang="en-US" dirty="0"/>
              <a:t>PennDOT Noise Policy/Handbook</a:t>
            </a:r>
          </a:p>
          <a:p>
            <a:pPr marL="457200" indent="-393700"/>
            <a:r>
              <a:rPr lang="en-US" altLang="en-US" dirty="0"/>
              <a:t>Type I Projects</a:t>
            </a:r>
          </a:p>
          <a:p>
            <a:pPr marL="914400" lvl="1" indent="-393700"/>
            <a:r>
              <a:rPr lang="en-US" altLang="en-US" dirty="0"/>
              <a:t>Identify Noise Study Areas (NSAs)</a:t>
            </a:r>
          </a:p>
          <a:p>
            <a:pPr marL="1371600" lvl="2" indent="-393700"/>
            <a:r>
              <a:rPr lang="en-US" altLang="en-US" dirty="0"/>
              <a:t>Warranted</a:t>
            </a:r>
          </a:p>
          <a:p>
            <a:pPr marL="1371600" lvl="2" indent="-393700"/>
            <a:r>
              <a:rPr lang="en-US" altLang="en-US" dirty="0"/>
              <a:t>Reasonable </a:t>
            </a:r>
          </a:p>
          <a:p>
            <a:pPr marL="1371600" lvl="2" indent="-393700"/>
            <a:r>
              <a:rPr lang="en-US" altLang="en-US" dirty="0"/>
              <a:t>Feasible</a:t>
            </a:r>
          </a:p>
          <a:p>
            <a:pPr eaLnBrk="1" hangingPunct="1">
              <a:buFont typeface="Wingdings" pitchFamily="-107" charset="2"/>
              <a:buNone/>
            </a:pPr>
            <a:endParaRPr lang="en-US" alt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430674-CB11-8DB2-370D-F1865F9B50A6}"/>
              </a:ext>
            </a:extLst>
          </p:cNvPr>
          <p:cNvSpPr txBox="1"/>
          <p:nvPr/>
        </p:nvSpPr>
        <p:spPr>
          <a:xfrm>
            <a:off x="8697545" y="5457183"/>
            <a:ext cx="33795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chemeClr val="accent4">
                    <a:lumMod val="50000"/>
                  </a:schemeClr>
                </a:solidFill>
              </a:rPr>
              <a:t>PennDOT Publication 24 – Project Level Highway Traffic Noise Handbook</a:t>
            </a:r>
          </a:p>
        </p:txBody>
      </p:sp>
      <p:pic>
        <p:nvPicPr>
          <p:cNvPr id="3" name="Graphic 2" descr="Storytelling with solid fill">
            <a:extLst>
              <a:ext uri="{FF2B5EF4-FFF2-40B4-BE49-F238E27FC236}">
                <a16:creationId xmlns:a16="http://schemas.microsoft.com/office/drawing/2014/main" id="{3E019A7E-E947-B6C6-66A5-2847492416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78899" y="5457183"/>
            <a:ext cx="518646" cy="5186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6DF7103-6F52-DF42-1EDC-B5FB80F045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5391" y="1678074"/>
            <a:ext cx="5387915" cy="331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1462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65557F1-9257-9878-BAE4-D1CE7E7ACF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4231796"/>
              </p:ext>
            </p:extLst>
          </p:nvPr>
        </p:nvGraphicFramePr>
        <p:xfrm>
          <a:off x="0" y="756384"/>
          <a:ext cx="12192000" cy="6132632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618957">
                  <a:extLst>
                    <a:ext uri="{9D8B030D-6E8A-4147-A177-3AD203B41FA5}">
                      <a16:colId xmlns:a16="http://schemas.microsoft.com/office/drawing/2014/main" val="3101021167"/>
                    </a:ext>
                  </a:extLst>
                </a:gridCol>
                <a:gridCol w="5454232">
                  <a:extLst>
                    <a:ext uri="{9D8B030D-6E8A-4147-A177-3AD203B41FA5}">
                      <a16:colId xmlns:a16="http://schemas.microsoft.com/office/drawing/2014/main" val="1614638090"/>
                    </a:ext>
                  </a:extLst>
                </a:gridCol>
                <a:gridCol w="4118811">
                  <a:extLst>
                    <a:ext uri="{9D8B030D-6E8A-4147-A177-3AD203B41FA5}">
                      <a16:colId xmlns:a16="http://schemas.microsoft.com/office/drawing/2014/main" val="4037771996"/>
                    </a:ext>
                  </a:extLst>
                </a:gridCol>
              </a:tblGrid>
              <a:tr h="426184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RESOURCE</a:t>
                      </a:r>
                    </a:p>
                  </a:txBody>
                  <a:tcPr>
                    <a:solidFill>
                      <a:srgbClr val="00528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JURISDICTIONAL AGENCY</a:t>
                      </a:r>
                    </a:p>
                  </a:txBody>
                  <a:tcPr>
                    <a:solidFill>
                      <a:srgbClr val="00528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NOTES</a:t>
                      </a:r>
                    </a:p>
                  </a:txBody>
                  <a:tcPr>
                    <a:solidFill>
                      <a:srgbClr val="0052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0928111"/>
                  </a:ext>
                </a:extLst>
              </a:tr>
              <a:tr h="1081852">
                <a:tc>
                  <a:txBody>
                    <a:bodyPr/>
                    <a:lstStyle/>
                    <a:p>
                      <a:r>
                        <a:rPr lang="en-US" sz="2000" b="1" dirty="0"/>
                        <a:t>Wetlands/Waterways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U.S. Army Corps of Engineers (USACE)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PA Department of Environmental Protection (DEP)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Clean Water Act; PA Chapter 105</a:t>
                      </a:r>
                    </a:p>
                    <a:p>
                      <a:r>
                        <a:rPr lang="en-US" sz="2000" dirty="0"/>
                        <a:t>Impacts trigger permitting requirements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8124062"/>
                  </a:ext>
                </a:extLst>
              </a:tr>
              <a:tr h="754018">
                <a:tc>
                  <a:txBody>
                    <a:bodyPr/>
                    <a:lstStyle/>
                    <a:p>
                      <a:r>
                        <a:rPr lang="en-US" sz="2000" b="1" dirty="0"/>
                        <a:t>Farmlands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PA Department of Agriculture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Productive Farmland – cannot condemn without ALCAB Hearing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025270"/>
                  </a:ext>
                </a:extLst>
              </a:tr>
              <a:tr h="1665999">
                <a:tc>
                  <a:txBody>
                    <a:bodyPr/>
                    <a:lstStyle/>
                    <a:p>
                      <a:r>
                        <a:rPr lang="en-US" sz="2000" b="1" dirty="0"/>
                        <a:t>Community Impacts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FHWA/PennDOT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PennDOT has new </a:t>
                      </a:r>
                      <a:r>
                        <a:rPr lang="en-US" sz="2000" b="0" dirty="0"/>
                        <a:t>SOL #</a:t>
                      </a:r>
                      <a:r>
                        <a:rPr lang="en-US" sz="2000" b="0" u="none" strike="noStrike" kern="1200" baseline="0" dirty="0">
                          <a:solidFill>
                            <a:schemeClr val="dk1"/>
                          </a:solidFill>
                        </a:rPr>
                        <a:t>430-25-02: Section 2002 Community Impact Project Level Guidance to replace previous Environmental Justice Guidance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7849152"/>
                  </a:ext>
                </a:extLst>
              </a:tr>
              <a:tr h="763878">
                <a:tc>
                  <a:txBody>
                    <a:bodyPr/>
                    <a:lstStyle/>
                    <a:p>
                      <a:r>
                        <a:rPr lang="en-US" sz="2000" b="1" dirty="0"/>
                        <a:t>Stafford Act Properties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Federal Emergency Management Agency (FEMA)</a:t>
                      </a:r>
                    </a:p>
                    <a:p>
                      <a:r>
                        <a:rPr lang="en-US" sz="2000" dirty="0"/>
                        <a:t>PA Emergency Management Agency (PEMA)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Length process if need ROW from one of these properties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7727065"/>
                  </a:ext>
                </a:extLst>
              </a:tr>
              <a:tr h="1409685">
                <a:tc>
                  <a:txBody>
                    <a:bodyPr/>
                    <a:lstStyle/>
                    <a:p>
                      <a:r>
                        <a:rPr lang="en-US" sz="2000" b="1" dirty="0"/>
                        <a:t>Air Quality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U.S. Environmental Protection Agency</a:t>
                      </a:r>
                    </a:p>
                    <a:p>
                      <a:r>
                        <a:rPr lang="en-US" sz="2000" dirty="0"/>
                        <a:t>PA DEP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Clean Air Act; Typically, a qualitative discussion; depending on project and area could be more extensive of a quantitative analysis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02679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89645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02E17-B7D9-F62E-4325-508D412C7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99920"/>
            <a:ext cx="5670756" cy="2544725"/>
          </a:xfrm>
        </p:spPr>
        <p:txBody>
          <a:bodyPr anchor="ctr">
            <a:normAutofit fontScale="90000"/>
          </a:bodyPr>
          <a:lstStyle/>
          <a:p>
            <a:r>
              <a:rPr lang="en-US" dirty="0"/>
              <a:t>Environmental Commitments and Mitigation Tracking System</a:t>
            </a:r>
            <a:br>
              <a:rPr lang="en-US" dirty="0"/>
            </a:br>
            <a:r>
              <a:rPr lang="en-US" dirty="0"/>
              <a:t>(ECMTS)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43E5CA-DB4C-75D2-94BD-72819BBB45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746090"/>
            <a:ext cx="5326626" cy="22837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FF0000"/>
                </a:solidFill>
              </a:rPr>
              <a:t>Need to follow through on NEPA and permitting commitments!</a:t>
            </a:r>
          </a:p>
          <a:p>
            <a:pPr marL="0" indent="0">
              <a:buNone/>
            </a:pPr>
            <a:endParaRPr lang="en-US" sz="36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Graphic 4" descr="Warning with solid fill">
            <a:extLst>
              <a:ext uri="{FF2B5EF4-FFF2-40B4-BE49-F238E27FC236}">
                <a16:creationId xmlns:a16="http://schemas.microsoft.com/office/drawing/2014/main" id="{CBFA5B0F-9305-D00C-A386-1785E27F787B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14838" y="1234461"/>
            <a:ext cx="2776587" cy="2776587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505216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3CF37-58DD-1069-6DD6-E2CFC4738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9920"/>
            <a:ext cx="4411894" cy="1325563"/>
          </a:xfrm>
        </p:spPr>
        <p:txBody>
          <a:bodyPr/>
          <a:lstStyle/>
          <a:p>
            <a:r>
              <a:rPr lang="en-US" dirty="0"/>
              <a:t>Recommendation!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6B51E0-84EF-64B4-33FA-70458A219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2038" y="2025483"/>
            <a:ext cx="3798455" cy="362960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“Divided Highways”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PBS produced documentary on the history of our roadway system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Available on YouTube: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https://www.youtube.com/watch?v=PLr-8QPbiAY</a:t>
            </a:r>
            <a:r>
              <a:rPr lang="en-US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BE65F8-AAB9-E623-5A2F-C960AAA02A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3932" y="1126073"/>
            <a:ext cx="6354912" cy="460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9486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F68B894-B5B5-C874-A59C-26DBA0230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558" y="170531"/>
            <a:ext cx="5009148" cy="1325563"/>
          </a:xfrm>
        </p:spPr>
        <p:txBody>
          <a:bodyPr/>
          <a:lstStyle/>
          <a:p>
            <a:r>
              <a:rPr lang="en-US" dirty="0"/>
              <a:t>Useful Links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100523-BAC5-9035-4CD1-F96E19C55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1" y="1496094"/>
            <a:ext cx="10988841" cy="4734450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US" b="1" dirty="0"/>
              <a:t>PennDOT Environmental Webpages</a:t>
            </a:r>
            <a:r>
              <a:rPr lang="en-US" dirty="0"/>
              <a:t>: </a:t>
            </a:r>
            <a:r>
              <a:rPr lang="en-US" dirty="0">
                <a:hlinkClick r:id="rId2"/>
              </a:rPr>
              <a:t>https://www.pa.gov/agencies/penndot/programs-and-doing-business/environment/environmental-policy-and-development</a:t>
            </a:r>
            <a:endParaRPr lang="en-US" dirty="0"/>
          </a:p>
          <a:p>
            <a:pPr marL="0" indent="0">
              <a:spcAft>
                <a:spcPts val="1200"/>
              </a:spcAft>
              <a:buNone/>
            </a:pPr>
            <a:r>
              <a:rPr lang="en-US" b="1" dirty="0"/>
              <a:t>FHWA Environmental Review Toolbox</a:t>
            </a:r>
            <a:r>
              <a:rPr lang="en-US" dirty="0"/>
              <a:t>: </a:t>
            </a:r>
            <a:r>
              <a:rPr lang="en-US" dirty="0">
                <a:hlinkClick r:id="rId3"/>
              </a:rPr>
              <a:t>https://www.environment.fhwa.dot.gov/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b="1" dirty="0"/>
              <a:t>PennDOT OneMap (use Planning/Environmental Screening Map)</a:t>
            </a:r>
            <a:r>
              <a:rPr lang="en-US" dirty="0"/>
              <a:t>: </a:t>
            </a:r>
            <a:r>
              <a:rPr lang="en-US" dirty="0">
                <a:hlinkClick r:id="rId4"/>
              </a:rPr>
              <a:t>https://gis.penndot.pa.gov/onemap/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0683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ADC4327-4700-5A11-9357-7D709125C23E}"/>
              </a:ext>
            </a:extLst>
          </p:cNvPr>
          <p:cNvSpPr txBox="1"/>
          <p:nvPr/>
        </p:nvSpPr>
        <p:spPr>
          <a:xfrm>
            <a:off x="0" y="506173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PENNDOT NEPA &amp; NEPA UMBRELLA PUBLICATIONS</a:t>
            </a:r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41EE79A-C521-714C-C335-BAC5239454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91621"/>
              </p:ext>
            </p:extLst>
          </p:nvPr>
        </p:nvGraphicFramePr>
        <p:xfrm>
          <a:off x="322769" y="1512112"/>
          <a:ext cx="5191911" cy="417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6154">
                  <a:extLst>
                    <a:ext uri="{9D8B030D-6E8A-4147-A177-3AD203B41FA5}">
                      <a16:colId xmlns:a16="http://schemas.microsoft.com/office/drawing/2014/main" val="1892502403"/>
                    </a:ext>
                  </a:extLst>
                </a:gridCol>
                <a:gridCol w="4345757">
                  <a:extLst>
                    <a:ext uri="{9D8B030D-6E8A-4147-A177-3AD203B41FA5}">
                      <a16:colId xmlns:a16="http://schemas.microsoft.com/office/drawing/2014/main" val="36288072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u="sng" dirty="0">
                          <a:solidFill>
                            <a:schemeClr val="tx1"/>
                          </a:solidFill>
                        </a:rPr>
                        <a:t>Pub 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u="sng" dirty="0">
                          <a:solidFill>
                            <a:schemeClr val="tx1"/>
                          </a:solidFill>
                        </a:rPr>
                        <a:t>Title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33779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10B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Design Manual 1B/NEPA Procedures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71379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Highway Traffic Noise Handbook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79974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217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Community Impact Assessment Handbook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0862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295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Public Involvement Handbook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3192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321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Air Quality Handbook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5520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319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Needs Study Handbook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6011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324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Agricultural Resources Evaluation Handbook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38868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325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Wetlands Resources Handbook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0672219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24F994F-BDE1-F812-3A5E-88CAC10FF9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8471656"/>
              </p:ext>
            </p:extLst>
          </p:nvPr>
        </p:nvGraphicFramePr>
        <p:xfrm>
          <a:off x="6096000" y="1528753"/>
          <a:ext cx="5191911" cy="6680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13847">
                  <a:extLst>
                    <a:ext uri="{9D8B030D-6E8A-4147-A177-3AD203B41FA5}">
                      <a16:colId xmlns:a16="http://schemas.microsoft.com/office/drawing/2014/main" val="1892502403"/>
                    </a:ext>
                  </a:extLst>
                </a:gridCol>
                <a:gridCol w="4378064">
                  <a:extLst>
                    <a:ext uri="{9D8B030D-6E8A-4147-A177-3AD203B41FA5}">
                      <a16:colId xmlns:a16="http://schemas.microsoft.com/office/drawing/2014/main" val="36288072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u="sng" dirty="0">
                          <a:solidFill>
                            <a:schemeClr val="tx1"/>
                          </a:solidFill>
                        </a:rPr>
                        <a:t>Pub 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u="sng" dirty="0">
                          <a:solidFill>
                            <a:schemeClr val="tx1"/>
                          </a:solidFill>
                        </a:rPr>
                        <a:t>Title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33779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349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Section 4(f)/Section 2002 Handbook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08645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689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Cultural Resources Handbook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8278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546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Threatened and Endangered Species Desk Reference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977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640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Indirect and Cumulative Effects Handbook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79207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745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Section 6(f), Project 70, Project 500, and other Recreation Grant Guidance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46429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783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Environmental Permitting Handbook</a:t>
                      </a:r>
                    </a:p>
                    <a:p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14562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1448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15331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8761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1187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59330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45160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08948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47447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87129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EEBFDF6-D203-429A-91F6-AD3718A9C9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-366" b="11385"/>
          <a:stretch/>
        </p:blipFill>
        <p:spPr>
          <a:xfrm>
            <a:off x="2180065" y="1158871"/>
            <a:ext cx="7831869" cy="506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0513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dark, player&#10;&#10;Description automatically generated">
            <a:extLst>
              <a:ext uri="{FF2B5EF4-FFF2-40B4-BE49-F238E27FC236}">
                <a16:creationId xmlns:a16="http://schemas.microsoft.com/office/drawing/2014/main" id="{4B611B1C-FDDC-4E42-8635-D503D7B8CD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" t="39394" r="-101" b="60"/>
          <a:stretch/>
        </p:blipFill>
        <p:spPr>
          <a:xfrm>
            <a:off x="1" y="3478131"/>
            <a:ext cx="12216765" cy="3429000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9280E9-89DF-460F-8208-39E33500B8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703324"/>
            <a:ext cx="12191999" cy="743382"/>
          </a:xfrm>
        </p:spPr>
        <p:txBody>
          <a:bodyPr>
            <a:noAutofit/>
          </a:bodyPr>
          <a:lstStyle/>
          <a:p>
            <a:r>
              <a:rPr lang="en-US" sz="6600" dirty="0"/>
              <a:t>THANK YOU!</a:t>
            </a:r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id="{C22D4B8B-5AB7-905D-3F6C-7CBE7F3239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719" y="1151436"/>
            <a:ext cx="4248601" cy="1596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C8825432-F6E6-296B-FBDE-6BADD2FE23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547" y="2126678"/>
            <a:ext cx="3092521" cy="62124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C860671-207E-921C-0C99-C8C7D0EB4473}"/>
              </a:ext>
            </a:extLst>
          </p:cNvPr>
          <p:cNvSpPr txBox="1"/>
          <p:nvPr/>
        </p:nvSpPr>
        <p:spPr>
          <a:xfrm>
            <a:off x="1561673" y="1063599"/>
            <a:ext cx="42945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Virginia Bailey</a:t>
            </a:r>
          </a:p>
          <a:p>
            <a:r>
              <a:rPr lang="en-US" dirty="0"/>
              <a:t>Assistant Director NEPA Services Lead</a:t>
            </a:r>
          </a:p>
          <a:p>
            <a:r>
              <a:rPr lang="en-US" dirty="0">
                <a:hlinkClick r:id="rId5"/>
              </a:rPr>
              <a:t>vmbailey@mccormicktaylor.com</a:t>
            </a:r>
            <a:r>
              <a:rPr lang="en-US" dirty="0"/>
              <a:t> </a:t>
            </a:r>
          </a:p>
        </p:txBody>
      </p:sp>
      <p:pic>
        <p:nvPicPr>
          <p:cNvPr id="5" name="Picture Placeholder 13" descr="A dog looking out a window&#10;&#10;AI-generated content may be incorrect.">
            <a:extLst>
              <a:ext uri="{FF2B5EF4-FFF2-40B4-BE49-F238E27FC236}">
                <a16:creationId xmlns:a16="http://schemas.microsoft.com/office/drawing/2014/main" id="{582EF233-16BC-5041-F367-CF44E15A3C5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022" t="16908" b="3286"/>
          <a:stretch>
            <a:fillRect/>
          </a:stretch>
        </p:blipFill>
        <p:spPr>
          <a:xfrm>
            <a:off x="736520" y="3820570"/>
            <a:ext cx="2527790" cy="2924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051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4C921-6C8F-A9A3-BB5E-F572E70F3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8954"/>
            <a:ext cx="4730393" cy="1325563"/>
          </a:xfrm>
        </p:spPr>
        <p:txBody>
          <a:bodyPr/>
          <a:lstStyle/>
          <a:p>
            <a:r>
              <a:rPr lang="en-US" dirty="0"/>
              <a:t>What we will cover: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2A1DD9-B5D4-D0F3-B6A4-0DE2191A7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4040" y="1470139"/>
            <a:ext cx="3651607" cy="1325563"/>
          </a:xfrm>
          <a:solidFill>
            <a:srgbClr val="0E263B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National Environmental Policy Act (NEPA)</a:t>
            </a:r>
          </a:p>
          <a:p>
            <a:pPr marL="0" indent="0" algn="ctr">
              <a:buNone/>
            </a:pPr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PA Act 120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3C3E49C-EE83-B247-89EF-09DD6B5EB67C}"/>
              </a:ext>
            </a:extLst>
          </p:cNvPr>
          <p:cNvSpPr txBox="1">
            <a:spLocks/>
          </p:cNvSpPr>
          <p:nvPr/>
        </p:nvSpPr>
        <p:spPr>
          <a:xfrm>
            <a:off x="1129068" y="4701633"/>
            <a:ext cx="3651607" cy="1015667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lIns="91440" tIns="45720" rIns="91440" bIns="45720" rtlCol="0">
            <a:normAutofit/>
          </a:bodyPr>
          <a:lstStyle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endParaRPr lang="en-US" sz="1100" dirty="0"/>
          </a:p>
          <a:p>
            <a:r>
              <a:rPr lang="en-US" dirty="0"/>
              <a:t>Permitting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EAE9E98-353F-1C6E-DB13-DF7FDFA54898}"/>
              </a:ext>
            </a:extLst>
          </p:cNvPr>
          <p:cNvSpPr txBox="1">
            <a:spLocks/>
          </p:cNvSpPr>
          <p:nvPr/>
        </p:nvSpPr>
        <p:spPr>
          <a:xfrm>
            <a:off x="5445080" y="1470139"/>
            <a:ext cx="6041068" cy="432106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sz="19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4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Cultural Resources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4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Section 4(f)</a:t>
            </a:r>
          </a:p>
          <a:p>
            <a:pPr marL="0" indent="0" algn="ctr">
              <a:buNone/>
            </a:pPr>
            <a:r>
              <a:rPr lang="en-US" sz="4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Section 6(f) and Other Recreational Grants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4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Threatened and Endangered Species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4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Noise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9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________________________________</a:t>
            </a:r>
            <a:endParaRPr lang="en-US" sz="42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US" sz="16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4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Wetlands/Waterways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4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Agricultural Resources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4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Community Impacts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4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Hazardous Waste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4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Air Quality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6" name="Multiplication Sign 5">
            <a:extLst>
              <a:ext uri="{FF2B5EF4-FFF2-40B4-BE49-F238E27FC236}">
                <a16:creationId xmlns:a16="http://schemas.microsoft.com/office/drawing/2014/main" id="{9E91BD7B-3FF0-5012-14F2-14FC94EACF5B}"/>
              </a:ext>
            </a:extLst>
          </p:cNvPr>
          <p:cNvSpPr/>
          <p:nvPr/>
        </p:nvSpPr>
        <p:spPr>
          <a:xfrm>
            <a:off x="-273471" y="4462214"/>
            <a:ext cx="6312309" cy="1494504"/>
          </a:xfrm>
          <a:prstGeom prst="mathMultiply">
            <a:avLst/>
          </a:prstGeom>
          <a:solidFill>
            <a:schemeClr val="tx1"/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003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79CF8-BC16-5C1E-1BFF-D77AB34DD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2D32862-686B-8BA7-CEFE-996390049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636" y="1670870"/>
            <a:ext cx="11038727" cy="13255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2800" b="1" dirty="0">
                <a:solidFill>
                  <a:schemeClr val="tx1"/>
                </a:solidFill>
              </a:rPr>
              <a:t>Declared a </a:t>
            </a:r>
            <a:r>
              <a:rPr lang="en-US" sz="2800" b="1" u="sng" dirty="0">
                <a:solidFill>
                  <a:schemeClr val="tx1"/>
                </a:solidFill>
              </a:rPr>
              <a:t>national policy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altLang="en-US" sz="2800" b="1" dirty="0">
                <a:solidFill>
                  <a:schemeClr val="tx1"/>
                </a:solidFill>
              </a:rPr>
              <a:t>to encourage productive and enjoyable harmony between man and the environment to…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2" name="Rectangle 1" descr="Deciduous tree">
            <a:extLst>
              <a:ext uri="{FF2B5EF4-FFF2-40B4-BE49-F238E27FC236}">
                <a16:creationId xmlns:a16="http://schemas.microsoft.com/office/drawing/2014/main" id="{F7CB100D-E8C1-F6E7-1175-E9B58D9E6B7F}"/>
              </a:ext>
            </a:extLst>
          </p:cNvPr>
          <p:cNvSpPr/>
          <p:nvPr/>
        </p:nvSpPr>
        <p:spPr>
          <a:xfrm>
            <a:off x="1404383" y="2595050"/>
            <a:ext cx="1332259" cy="1165128"/>
          </a:xfrm>
          <a:prstGeom prst="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Rectangle 3" descr="Medical">
            <a:extLst>
              <a:ext uri="{FF2B5EF4-FFF2-40B4-BE49-F238E27FC236}">
                <a16:creationId xmlns:a16="http://schemas.microsoft.com/office/drawing/2014/main" id="{A18DB581-EA55-E9A8-62C8-212492420B6F}"/>
              </a:ext>
            </a:extLst>
          </p:cNvPr>
          <p:cNvSpPr/>
          <p:nvPr/>
        </p:nvSpPr>
        <p:spPr>
          <a:xfrm>
            <a:off x="1304457" y="3760178"/>
            <a:ext cx="1332258" cy="1299411"/>
          </a:xfrm>
          <a:prstGeom prst="rect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Rectangle 4" descr="Plant">
            <a:extLst>
              <a:ext uri="{FF2B5EF4-FFF2-40B4-BE49-F238E27FC236}">
                <a16:creationId xmlns:a16="http://schemas.microsoft.com/office/drawing/2014/main" id="{6E035A41-A20C-590D-7B74-BF2F363C440D}"/>
              </a:ext>
            </a:extLst>
          </p:cNvPr>
          <p:cNvSpPr/>
          <p:nvPr/>
        </p:nvSpPr>
        <p:spPr>
          <a:xfrm>
            <a:off x="1304457" y="5059589"/>
            <a:ext cx="1332258" cy="1165128"/>
          </a:xfrm>
          <a:prstGeom prst="rect">
            <a:avLst/>
          </a:pr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54B996-2EB7-622A-B2FC-0A271F38D81A}"/>
              </a:ext>
            </a:extLst>
          </p:cNvPr>
          <p:cNvSpPr txBox="1"/>
          <p:nvPr/>
        </p:nvSpPr>
        <p:spPr>
          <a:xfrm>
            <a:off x="2736641" y="3034054"/>
            <a:ext cx="86146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Prevent or eliminate damage to the environment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E286EE-2D27-9C7C-93A2-DEC27B594214}"/>
              </a:ext>
            </a:extLst>
          </p:cNvPr>
          <p:cNvSpPr txBox="1"/>
          <p:nvPr/>
        </p:nvSpPr>
        <p:spPr>
          <a:xfrm>
            <a:off x="2736642" y="4179051"/>
            <a:ext cx="64976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Stimulate the health and welfare of man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DC52D4-5CCE-EE8F-470F-1D744C8A2C44}"/>
              </a:ext>
            </a:extLst>
          </p:cNvPr>
          <p:cNvSpPr txBox="1"/>
          <p:nvPr/>
        </p:nvSpPr>
        <p:spPr>
          <a:xfrm>
            <a:off x="2736642" y="5287667"/>
            <a:ext cx="753314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Enrich the understanding of ecological systems and natural resources</a:t>
            </a:r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D79E8E-E4F9-94CE-0C91-7A33838A8624}"/>
              </a:ext>
            </a:extLst>
          </p:cNvPr>
          <p:cNvSpPr txBox="1"/>
          <p:nvPr/>
        </p:nvSpPr>
        <p:spPr>
          <a:xfrm>
            <a:off x="576635" y="349321"/>
            <a:ext cx="82180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National Environmental Policy Act (NEPA)</a:t>
            </a:r>
          </a:p>
          <a:p>
            <a:r>
              <a:rPr lang="en-US" dirty="0"/>
              <a:t>Passed by Congress in 1969; Signed into Law in 1970</a:t>
            </a:r>
          </a:p>
          <a:p>
            <a:r>
              <a:rPr lang="fr-FR" dirty="0"/>
              <a:t>42 U.S.C. §4321 et </a:t>
            </a:r>
            <a:r>
              <a:rPr lang="fr-FR" dirty="0" err="1"/>
              <a:t>seq</a:t>
            </a:r>
            <a:r>
              <a:rPr lang="fr-F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136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4B86AC4-E8D1-C6A2-E93E-1E6FDCEC7836}"/>
              </a:ext>
            </a:extLst>
          </p:cNvPr>
          <p:cNvSpPr/>
          <p:nvPr/>
        </p:nvSpPr>
        <p:spPr>
          <a:xfrm>
            <a:off x="0" y="5208998"/>
            <a:ext cx="12191696" cy="1649002"/>
          </a:xfrm>
          <a:prstGeom prst="rect">
            <a:avLst/>
          </a:prstGeom>
          <a:solidFill>
            <a:srgbClr val="0E263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Urban Renewal of the West End Neighborhood – Urban History">
            <a:extLst>
              <a:ext uri="{FF2B5EF4-FFF2-40B4-BE49-F238E27FC236}">
                <a16:creationId xmlns:a16="http://schemas.microsoft.com/office/drawing/2014/main" id="{80D31279-1C01-8C5E-D71F-C1DA52DE02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59" b="2"/>
          <a:stretch>
            <a:fillRect/>
          </a:stretch>
        </p:blipFill>
        <p:spPr bwMode="auto">
          <a:xfrm>
            <a:off x="1" y="-5"/>
            <a:ext cx="6095999" cy="5020241"/>
          </a:xfrm>
          <a:custGeom>
            <a:avLst/>
            <a:gdLst/>
            <a:ahLst/>
            <a:cxnLst/>
            <a:rect l="l" t="t" r="r" b="b"/>
            <a:pathLst>
              <a:path w="6095999" h="5020241">
                <a:moveTo>
                  <a:pt x="0" y="0"/>
                </a:moveTo>
                <a:lnTo>
                  <a:pt x="6095999" y="0"/>
                </a:lnTo>
                <a:lnTo>
                  <a:pt x="6095999" y="4581001"/>
                </a:lnTo>
                <a:lnTo>
                  <a:pt x="5995877" y="4581001"/>
                </a:lnTo>
                <a:lnTo>
                  <a:pt x="5747167" y="4576798"/>
                </a:lnTo>
                <a:lnTo>
                  <a:pt x="5503333" y="4570492"/>
                </a:lnTo>
                <a:lnTo>
                  <a:pt x="5261938" y="4564537"/>
                </a:lnTo>
                <a:lnTo>
                  <a:pt x="5025418" y="4557881"/>
                </a:lnTo>
                <a:lnTo>
                  <a:pt x="4790118" y="4547722"/>
                </a:lnTo>
                <a:lnTo>
                  <a:pt x="4558477" y="4536862"/>
                </a:lnTo>
                <a:lnTo>
                  <a:pt x="4331710" y="4527054"/>
                </a:lnTo>
                <a:lnTo>
                  <a:pt x="3889152" y="4499379"/>
                </a:lnTo>
                <a:lnTo>
                  <a:pt x="3464881" y="4469954"/>
                </a:lnTo>
                <a:lnTo>
                  <a:pt x="3057678" y="4439126"/>
                </a:lnTo>
                <a:lnTo>
                  <a:pt x="2672421" y="4405147"/>
                </a:lnTo>
                <a:lnTo>
                  <a:pt x="2304232" y="4369765"/>
                </a:lnTo>
                <a:lnTo>
                  <a:pt x="1962864" y="4331582"/>
                </a:lnTo>
                <a:lnTo>
                  <a:pt x="1642223" y="4294099"/>
                </a:lnTo>
                <a:lnTo>
                  <a:pt x="1347183" y="4256616"/>
                </a:lnTo>
                <a:lnTo>
                  <a:pt x="1076528" y="4221235"/>
                </a:lnTo>
                <a:lnTo>
                  <a:pt x="836351" y="4187605"/>
                </a:lnTo>
                <a:lnTo>
                  <a:pt x="619339" y="4155727"/>
                </a:lnTo>
                <a:lnTo>
                  <a:pt x="436464" y="4129104"/>
                </a:lnTo>
                <a:lnTo>
                  <a:pt x="282848" y="4103881"/>
                </a:lnTo>
                <a:lnTo>
                  <a:pt x="71932" y="4067800"/>
                </a:lnTo>
                <a:lnTo>
                  <a:pt x="1" y="4055539"/>
                </a:lnTo>
                <a:lnTo>
                  <a:pt x="1" y="5020241"/>
                </a:lnTo>
                <a:lnTo>
                  <a:pt x="0" y="502024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ooking back at Boston's West End, and the forces that led to its  destruction">
            <a:extLst>
              <a:ext uri="{FF2B5EF4-FFF2-40B4-BE49-F238E27FC236}">
                <a16:creationId xmlns:a16="http://schemas.microsoft.com/office/drawing/2014/main" id="{05A60ECD-C90C-68BB-5887-0297A3356D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875"/>
          <a:stretch>
            <a:fillRect/>
          </a:stretch>
        </p:blipFill>
        <p:spPr bwMode="auto">
          <a:xfrm>
            <a:off x="6096000" y="9403"/>
            <a:ext cx="6095696" cy="4583103"/>
          </a:xfrm>
          <a:custGeom>
            <a:avLst/>
            <a:gdLst/>
            <a:ahLst/>
            <a:cxnLst/>
            <a:rect l="l" t="t" r="r" b="b"/>
            <a:pathLst>
              <a:path w="6095696" h="4583103">
                <a:moveTo>
                  <a:pt x="0" y="0"/>
                </a:moveTo>
                <a:lnTo>
                  <a:pt x="6095696" y="0"/>
                </a:lnTo>
                <a:lnTo>
                  <a:pt x="6095696" y="4057991"/>
                </a:lnTo>
                <a:lnTo>
                  <a:pt x="5818946" y="4110187"/>
                </a:lnTo>
                <a:lnTo>
                  <a:pt x="5543413" y="4159931"/>
                </a:lnTo>
                <a:lnTo>
                  <a:pt x="5266662" y="4208624"/>
                </a:lnTo>
                <a:lnTo>
                  <a:pt x="4988691" y="4250310"/>
                </a:lnTo>
                <a:lnTo>
                  <a:pt x="4711940" y="4292347"/>
                </a:lnTo>
                <a:lnTo>
                  <a:pt x="4433969" y="4331582"/>
                </a:lnTo>
                <a:lnTo>
                  <a:pt x="4159656" y="4365211"/>
                </a:lnTo>
                <a:lnTo>
                  <a:pt x="3881685" y="4397089"/>
                </a:lnTo>
                <a:lnTo>
                  <a:pt x="3604934" y="4426165"/>
                </a:lnTo>
                <a:lnTo>
                  <a:pt x="3333059" y="4451387"/>
                </a:lnTo>
                <a:lnTo>
                  <a:pt x="3057527" y="4476609"/>
                </a:lnTo>
                <a:lnTo>
                  <a:pt x="2785652" y="4497628"/>
                </a:lnTo>
                <a:lnTo>
                  <a:pt x="2513777" y="4514092"/>
                </a:lnTo>
                <a:lnTo>
                  <a:pt x="2243122" y="4531258"/>
                </a:lnTo>
                <a:lnTo>
                  <a:pt x="1974904" y="4545620"/>
                </a:lnTo>
                <a:lnTo>
                  <a:pt x="1709125" y="4555779"/>
                </a:lnTo>
                <a:lnTo>
                  <a:pt x="1443346" y="4564537"/>
                </a:lnTo>
                <a:lnTo>
                  <a:pt x="1180006" y="4572944"/>
                </a:lnTo>
                <a:lnTo>
                  <a:pt x="920323" y="4576798"/>
                </a:lnTo>
                <a:lnTo>
                  <a:pt x="660640" y="4581001"/>
                </a:lnTo>
                <a:lnTo>
                  <a:pt x="404614" y="4583103"/>
                </a:lnTo>
                <a:lnTo>
                  <a:pt x="151027" y="4581001"/>
                </a:lnTo>
                <a:lnTo>
                  <a:pt x="0" y="458100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4716435-8E6A-E370-203A-D4066E27F9B0}"/>
              </a:ext>
            </a:extLst>
          </p:cNvPr>
          <p:cNvSpPr txBox="1"/>
          <p:nvPr/>
        </p:nvSpPr>
        <p:spPr>
          <a:xfrm>
            <a:off x="523900" y="5501618"/>
            <a:ext cx="10407602" cy="8680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Urban Renewal</a:t>
            </a:r>
          </a:p>
        </p:txBody>
      </p:sp>
    </p:spTree>
    <p:extLst>
      <p:ext uri="{BB962C8B-B14F-4D97-AF65-F5344CB8AC3E}">
        <p14:creationId xmlns:p14="http://schemas.microsoft.com/office/powerpoint/2010/main" val="1276609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F62CC0-A812-8292-2189-628AE7330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7" name="Rectangle 3086">
            <a:extLst>
              <a:ext uri="{FF2B5EF4-FFF2-40B4-BE49-F238E27FC236}">
                <a16:creationId xmlns:a16="http://schemas.microsoft.com/office/drawing/2014/main" id="{398F3DEE-0E56-499F-AFAE-C2DA7C2C8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1" name="Rectangle 3090">
            <a:extLst>
              <a:ext uri="{FF2B5EF4-FFF2-40B4-BE49-F238E27FC236}">
                <a16:creationId xmlns:a16="http://schemas.microsoft.com/office/drawing/2014/main" id="{C32A21FE-C56B-42B6-82D1-D3F0C4A47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93" name="Rectangle 3092">
            <a:extLst>
              <a:ext uri="{FF2B5EF4-FFF2-40B4-BE49-F238E27FC236}">
                <a16:creationId xmlns:a16="http://schemas.microsoft.com/office/drawing/2014/main" id="{C4BE011A-C166-4E7B-A300-186767380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7200" y="8482"/>
            <a:ext cx="3568276" cy="6858000"/>
          </a:xfrm>
          <a:prstGeom prst="rect">
            <a:avLst/>
          </a:prstGeom>
          <a:gradFill>
            <a:gsLst>
              <a:gs pos="0">
                <a:schemeClr val="accent1">
                  <a:alpha val="32000"/>
                </a:schemeClr>
              </a:gs>
              <a:gs pos="7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95" name="Freeform: Shape 3094">
            <a:extLst>
              <a:ext uri="{FF2B5EF4-FFF2-40B4-BE49-F238E27FC236}">
                <a16:creationId xmlns:a16="http://schemas.microsoft.com/office/drawing/2014/main" id="{1261A9AF-2897-4CFD-9D9D-17105C8A2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77793F-EB1D-A1FA-BE95-1BB12C3748E7}"/>
              </a:ext>
            </a:extLst>
          </p:cNvPr>
          <p:cNvSpPr txBox="1"/>
          <p:nvPr/>
        </p:nvSpPr>
        <p:spPr>
          <a:xfrm>
            <a:off x="699608" y="1282890"/>
            <a:ext cx="2951168" cy="27568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Interstate System</a:t>
            </a:r>
          </a:p>
        </p:txBody>
      </p:sp>
      <p:sp>
        <p:nvSpPr>
          <p:cNvPr id="3097" name="Rectangle 3096">
            <a:extLst>
              <a:ext uri="{FF2B5EF4-FFF2-40B4-BE49-F238E27FC236}">
                <a16:creationId xmlns:a16="http://schemas.microsoft.com/office/drawing/2014/main" id="{755E56EF-ADF6-479C-99B3-ADDDE69597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83596" y="3602565"/>
            <a:ext cx="2469272" cy="4040742"/>
          </a:xfrm>
          <a:prstGeom prst="rect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EBABFD90-1179-B07B-2607-F42220DE8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089" r="4" b="4"/>
          <a:stretch>
            <a:fillRect/>
          </a:stretch>
        </p:blipFill>
        <p:spPr bwMode="auto">
          <a:xfrm>
            <a:off x="4032902" y="3428999"/>
            <a:ext cx="4083839" cy="3446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>
            <a:extLst>
              <a:ext uri="{FF2B5EF4-FFF2-40B4-BE49-F238E27FC236}">
                <a16:creationId xmlns:a16="http://schemas.microsoft.com/office/drawing/2014/main" id="{7FCF2AE4-F39E-596D-2D06-C370201312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8" r="-1" b="-1"/>
          <a:stretch>
            <a:fillRect/>
          </a:stretch>
        </p:blipFill>
        <p:spPr bwMode="auto">
          <a:xfrm>
            <a:off x="4032902" y="1658"/>
            <a:ext cx="4083839" cy="3438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526863F0-3A44-EE38-8C9E-A032213D63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6" t="25636" r="2" b="8210"/>
          <a:stretch>
            <a:fillRect/>
          </a:stretch>
        </p:blipFill>
        <p:spPr bwMode="auto">
          <a:xfrm>
            <a:off x="8107481" y="3437482"/>
            <a:ext cx="4271869" cy="3446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ADE02CCF-57A5-8912-12D2-1FEFACB3D4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53" b="-4"/>
          <a:stretch>
            <a:fillRect/>
          </a:stretch>
        </p:blipFill>
        <p:spPr bwMode="auto">
          <a:xfrm>
            <a:off x="8116741" y="1658"/>
            <a:ext cx="4083839" cy="3438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7371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4B6777-1A5B-CE8C-44C7-0021AD87B139}"/>
              </a:ext>
            </a:extLst>
          </p:cNvPr>
          <p:cNvSpPr txBox="1"/>
          <p:nvPr/>
        </p:nvSpPr>
        <p:spPr>
          <a:xfrm>
            <a:off x="620115" y="1726059"/>
            <a:ext cx="3115265" cy="29191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i="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NEPA</a:t>
            </a:r>
          </a:p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i="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Decision</a:t>
            </a:r>
          </a:p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i="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Making Framework</a:t>
            </a:r>
          </a:p>
        </p:txBody>
      </p:sp>
      <p:graphicFrame>
        <p:nvGraphicFramePr>
          <p:cNvPr id="30" name="TextBox 5">
            <a:extLst>
              <a:ext uri="{FF2B5EF4-FFF2-40B4-BE49-F238E27FC236}">
                <a16:creationId xmlns:a16="http://schemas.microsoft.com/office/drawing/2014/main" id="{7251761F-0EC0-0D19-3F6E-72679B3EFE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5510676"/>
              </p:ext>
            </p:extLst>
          </p:nvPr>
        </p:nvGraphicFramePr>
        <p:xfrm>
          <a:off x="4820751" y="243875"/>
          <a:ext cx="6666833" cy="63905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16006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Graphic 11" descr="Error">
            <a:extLst>
              <a:ext uri="{FF2B5EF4-FFF2-40B4-BE49-F238E27FC236}">
                <a16:creationId xmlns:a16="http://schemas.microsoft.com/office/drawing/2014/main" id="{D7069C57-AC18-0A15-B5FE-6C2B49C5F9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4988" y="1744515"/>
            <a:ext cx="3368969" cy="3368969"/>
          </a:xfrm>
          <a:prstGeom prst="rect">
            <a:avLst/>
          </a:prstGeom>
        </p:spPr>
      </p:pic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15109354-9C5D-4F8C-B0E6-D1043C7BF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3E10313-85A7-EDA3-8172-E7C7B5BD0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9354" y="457201"/>
            <a:ext cx="5337270" cy="183591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i="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NEPA is a </a:t>
            </a:r>
            <a:r>
              <a:rPr lang="en-US" sz="5400" b="1" i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procedural</a:t>
            </a:r>
            <a:r>
              <a:rPr lang="en-US" sz="5400" i="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law:</a:t>
            </a:r>
          </a:p>
        </p:txBody>
      </p:sp>
      <p:sp>
        <p:nvSpPr>
          <p:cNvPr id="21" name="sketch line">
            <a:extLst>
              <a:ext uri="{FF2B5EF4-FFF2-40B4-BE49-F238E27FC236}">
                <a16:creationId xmlns:a16="http://schemas.microsoft.com/office/drawing/2014/main" id="{49B530FE-A87D-41A0-A920-ADC6539EA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9353" y="2560829"/>
            <a:ext cx="5029200" cy="18288"/>
          </a:xfrm>
          <a:custGeom>
            <a:avLst/>
            <a:gdLst>
              <a:gd name="csX0" fmla="*/ 0 w 5029200"/>
              <a:gd name="csY0" fmla="*/ 0 h 18288"/>
              <a:gd name="csX1" fmla="*/ 528066 w 5029200"/>
              <a:gd name="csY1" fmla="*/ 0 h 18288"/>
              <a:gd name="csX2" fmla="*/ 1207008 w 5029200"/>
              <a:gd name="csY2" fmla="*/ 0 h 18288"/>
              <a:gd name="csX3" fmla="*/ 1785366 w 5029200"/>
              <a:gd name="csY3" fmla="*/ 0 h 18288"/>
              <a:gd name="csX4" fmla="*/ 2313432 w 5029200"/>
              <a:gd name="csY4" fmla="*/ 0 h 18288"/>
              <a:gd name="csX5" fmla="*/ 2992374 w 5029200"/>
              <a:gd name="csY5" fmla="*/ 0 h 18288"/>
              <a:gd name="csX6" fmla="*/ 3621024 w 5029200"/>
              <a:gd name="csY6" fmla="*/ 0 h 18288"/>
              <a:gd name="csX7" fmla="*/ 4249674 w 5029200"/>
              <a:gd name="csY7" fmla="*/ 0 h 18288"/>
              <a:gd name="csX8" fmla="*/ 5029200 w 5029200"/>
              <a:gd name="csY8" fmla="*/ 0 h 18288"/>
              <a:gd name="csX9" fmla="*/ 5029200 w 5029200"/>
              <a:gd name="csY9" fmla="*/ 18288 h 18288"/>
              <a:gd name="csX10" fmla="*/ 4501134 w 5029200"/>
              <a:gd name="csY10" fmla="*/ 18288 h 18288"/>
              <a:gd name="csX11" fmla="*/ 4023360 w 5029200"/>
              <a:gd name="csY11" fmla="*/ 18288 h 18288"/>
              <a:gd name="csX12" fmla="*/ 3344418 w 5029200"/>
              <a:gd name="csY12" fmla="*/ 18288 h 18288"/>
              <a:gd name="csX13" fmla="*/ 2816352 w 5029200"/>
              <a:gd name="csY13" fmla="*/ 18288 h 18288"/>
              <a:gd name="csX14" fmla="*/ 2137410 w 5029200"/>
              <a:gd name="csY14" fmla="*/ 18288 h 18288"/>
              <a:gd name="csX15" fmla="*/ 1408176 w 5029200"/>
              <a:gd name="csY15" fmla="*/ 18288 h 18288"/>
              <a:gd name="csX16" fmla="*/ 829818 w 5029200"/>
              <a:gd name="csY16" fmla="*/ 18288 h 18288"/>
              <a:gd name="csX17" fmla="*/ 0 w 5029200"/>
              <a:gd name="csY17" fmla="*/ 18288 h 18288"/>
              <a:gd name="csX18" fmla="*/ 0 w 5029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029200" h="18288" fill="none" extrusionOk="0">
                <a:moveTo>
                  <a:pt x="0" y="0"/>
                </a:moveTo>
                <a:cubicBezTo>
                  <a:pt x="142937" y="1696"/>
                  <a:pt x="371859" y="12840"/>
                  <a:pt x="528066" y="0"/>
                </a:cubicBezTo>
                <a:cubicBezTo>
                  <a:pt x="684273" y="-12840"/>
                  <a:pt x="928949" y="-5725"/>
                  <a:pt x="1207008" y="0"/>
                </a:cubicBezTo>
                <a:cubicBezTo>
                  <a:pt x="1485067" y="5725"/>
                  <a:pt x="1562886" y="-21331"/>
                  <a:pt x="1785366" y="0"/>
                </a:cubicBezTo>
                <a:cubicBezTo>
                  <a:pt x="2007846" y="21331"/>
                  <a:pt x="2056226" y="25221"/>
                  <a:pt x="2313432" y="0"/>
                </a:cubicBezTo>
                <a:cubicBezTo>
                  <a:pt x="2570638" y="-25221"/>
                  <a:pt x="2732455" y="16294"/>
                  <a:pt x="2992374" y="0"/>
                </a:cubicBezTo>
                <a:cubicBezTo>
                  <a:pt x="3252293" y="-16294"/>
                  <a:pt x="3319267" y="-29774"/>
                  <a:pt x="3621024" y="0"/>
                </a:cubicBezTo>
                <a:cubicBezTo>
                  <a:pt x="3922781" y="29774"/>
                  <a:pt x="3998107" y="-1004"/>
                  <a:pt x="4249674" y="0"/>
                </a:cubicBezTo>
                <a:cubicBezTo>
                  <a:pt x="4501241" y="1004"/>
                  <a:pt x="4792523" y="-4510"/>
                  <a:pt x="5029200" y="0"/>
                </a:cubicBezTo>
                <a:cubicBezTo>
                  <a:pt x="5029730" y="6954"/>
                  <a:pt x="5029934" y="12839"/>
                  <a:pt x="5029200" y="18288"/>
                </a:cubicBezTo>
                <a:cubicBezTo>
                  <a:pt x="4805432" y="23154"/>
                  <a:pt x="4715801" y="17034"/>
                  <a:pt x="4501134" y="18288"/>
                </a:cubicBezTo>
                <a:cubicBezTo>
                  <a:pt x="4286467" y="19542"/>
                  <a:pt x="4193719" y="41701"/>
                  <a:pt x="4023360" y="18288"/>
                </a:cubicBezTo>
                <a:cubicBezTo>
                  <a:pt x="3853001" y="-5125"/>
                  <a:pt x="3676466" y="16909"/>
                  <a:pt x="3344418" y="18288"/>
                </a:cubicBezTo>
                <a:cubicBezTo>
                  <a:pt x="3012370" y="19667"/>
                  <a:pt x="2945824" y="14410"/>
                  <a:pt x="2816352" y="18288"/>
                </a:cubicBezTo>
                <a:cubicBezTo>
                  <a:pt x="2686880" y="22166"/>
                  <a:pt x="2438351" y="13507"/>
                  <a:pt x="2137410" y="18288"/>
                </a:cubicBezTo>
                <a:cubicBezTo>
                  <a:pt x="1836469" y="23069"/>
                  <a:pt x="1581391" y="46111"/>
                  <a:pt x="1408176" y="18288"/>
                </a:cubicBezTo>
                <a:cubicBezTo>
                  <a:pt x="1234961" y="-9535"/>
                  <a:pt x="1040489" y="-7495"/>
                  <a:pt x="829818" y="18288"/>
                </a:cubicBezTo>
                <a:cubicBezTo>
                  <a:pt x="619147" y="44071"/>
                  <a:pt x="238626" y="3756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029200" h="18288" stroke="0" extrusionOk="0">
                <a:moveTo>
                  <a:pt x="0" y="0"/>
                </a:moveTo>
                <a:cubicBezTo>
                  <a:pt x="165412" y="-21137"/>
                  <a:pt x="322344" y="-21985"/>
                  <a:pt x="578358" y="0"/>
                </a:cubicBezTo>
                <a:cubicBezTo>
                  <a:pt x="834372" y="21985"/>
                  <a:pt x="907099" y="-19195"/>
                  <a:pt x="1056132" y="0"/>
                </a:cubicBezTo>
                <a:cubicBezTo>
                  <a:pt x="1205165" y="19195"/>
                  <a:pt x="1612834" y="-24928"/>
                  <a:pt x="1785366" y="0"/>
                </a:cubicBezTo>
                <a:cubicBezTo>
                  <a:pt x="1957898" y="24928"/>
                  <a:pt x="2149044" y="19108"/>
                  <a:pt x="2363724" y="0"/>
                </a:cubicBezTo>
                <a:cubicBezTo>
                  <a:pt x="2578404" y="-19108"/>
                  <a:pt x="2759981" y="-21788"/>
                  <a:pt x="2942082" y="0"/>
                </a:cubicBezTo>
                <a:cubicBezTo>
                  <a:pt x="3124183" y="21788"/>
                  <a:pt x="3482217" y="8836"/>
                  <a:pt x="3671316" y="0"/>
                </a:cubicBezTo>
                <a:cubicBezTo>
                  <a:pt x="3860415" y="-8836"/>
                  <a:pt x="4058665" y="-25048"/>
                  <a:pt x="4199382" y="0"/>
                </a:cubicBezTo>
                <a:cubicBezTo>
                  <a:pt x="4340099" y="25048"/>
                  <a:pt x="4735096" y="-22088"/>
                  <a:pt x="5029200" y="0"/>
                </a:cubicBezTo>
                <a:cubicBezTo>
                  <a:pt x="5028517" y="5414"/>
                  <a:pt x="5028480" y="12510"/>
                  <a:pt x="5029200" y="18288"/>
                </a:cubicBezTo>
                <a:cubicBezTo>
                  <a:pt x="4891577" y="31493"/>
                  <a:pt x="4684146" y="-2509"/>
                  <a:pt x="4501134" y="18288"/>
                </a:cubicBezTo>
                <a:cubicBezTo>
                  <a:pt x="4318122" y="39085"/>
                  <a:pt x="4030703" y="3672"/>
                  <a:pt x="3872484" y="18288"/>
                </a:cubicBezTo>
                <a:cubicBezTo>
                  <a:pt x="3714265" y="32905"/>
                  <a:pt x="3546134" y="7501"/>
                  <a:pt x="3294126" y="18288"/>
                </a:cubicBezTo>
                <a:cubicBezTo>
                  <a:pt x="3042118" y="29075"/>
                  <a:pt x="2912116" y="11153"/>
                  <a:pt x="2564892" y="18288"/>
                </a:cubicBezTo>
                <a:cubicBezTo>
                  <a:pt x="2217668" y="25423"/>
                  <a:pt x="2095118" y="11659"/>
                  <a:pt x="1835658" y="18288"/>
                </a:cubicBezTo>
                <a:cubicBezTo>
                  <a:pt x="1576198" y="24917"/>
                  <a:pt x="1500897" y="19889"/>
                  <a:pt x="1307592" y="18288"/>
                </a:cubicBezTo>
                <a:cubicBezTo>
                  <a:pt x="1114287" y="16687"/>
                  <a:pt x="961527" y="47453"/>
                  <a:pt x="678942" y="18288"/>
                </a:cubicBezTo>
                <a:cubicBezTo>
                  <a:pt x="396357" y="-10877"/>
                  <a:pt x="271066" y="23005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D1D7CE-98CD-DD98-5775-06225EE520F1}"/>
              </a:ext>
            </a:extLst>
          </p:cNvPr>
          <p:cNvSpPr txBox="1"/>
          <p:nvPr/>
        </p:nvSpPr>
        <p:spPr>
          <a:xfrm>
            <a:off x="5759354" y="2798064"/>
            <a:ext cx="6148394" cy="341761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457200" indent="-22860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FFFFFF"/>
                </a:solidFill>
              </a:rPr>
              <a:t>Does not direct or require specific decisions</a:t>
            </a:r>
          </a:p>
          <a:p>
            <a:pPr marL="457200" indent="-22860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FFFFFF"/>
                </a:solidFill>
              </a:rPr>
              <a:t>Agencies must take a “hard look” at the environmental consequences of their actions </a:t>
            </a:r>
          </a:p>
          <a:p>
            <a:pPr marL="457200" indent="-22860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FFFFFF"/>
                </a:solidFill>
              </a:rPr>
              <a:t>Agencies must make reasonable findings</a:t>
            </a:r>
          </a:p>
          <a:p>
            <a:pPr marL="457200" indent="-22860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FFFFFF"/>
                </a:solidFill>
              </a:rPr>
              <a:t>Decisions must not be arbitrary and capricious</a:t>
            </a:r>
          </a:p>
          <a:p>
            <a:pPr indent="-22860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60790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IMAGESASSOCIATED" val="No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9338</TotalTime>
  <Words>1977</Words>
  <Application>Microsoft Office PowerPoint</Application>
  <PresentationFormat>Widescreen</PresentationFormat>
  <Paragraphs>428</Paragraphs>
  <Slides>37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OVERVIEW OF ENVIRONMENTAL REQUIREMENTS For Project Delivery</vt:lpstr>
      <vt:lpstr>Virginia Bailey Assistant Director | NEPA Services Lead</vt:lpstr>
      <vt:lpstr>Role of Environmental in Project Delivery</vt:lpstr>
      <vt:lpstr>What we will cover:</vt:lpstr>
      <vt:lpstr>Declared a national policy to encourage productive and enjoyable harmony between man and the environment to…</vt:lpstr>
      <vt:lpstr>PowerPoint Presentation</vt:lpstr>
      <vt:lpstr>PowerPoint Presentation</vt:lpstr>
      <vt:lpstr>PowerPoint Presentation</vt:lpstr>
      <vt:lpstr>NEPA is a procedural law:</vt:lpstr>
      <vt:lpstr>NEPA Regulations  NEPA created the Council on Environmental Quality (CEQ)</vt:lpstr>
      <vt:lpstr>When does NEPA apply?</vt:lpstr>
      <vt:lpstr>The NEPA Umbrella</vt:lpstr>
      <vt:lpstr>Essential Elements of NEPA</vt:lpstr>
      <vt:lpstr>PowerPoint Presentation</vt:lpstr>
      <vt:lpstr>Categories of Potential Needs</vt:lpstr>
      <vt:lpstr>PowerPoint Presentation</vt:lpstr>
      <vt:lpstr>Determination of NEPA Class of Action</vt:lpstr>
      <vt:lpstr>Significance</vt:lpstr>
      <vt:lpstr>PowerPoint Presentation</vt:lpstr>
      <vt:lpstr>PowerPoint Presentation</vt:lpstr>
      <vt:lpstr>Cultural Resources</vt:lpstr>
      <vt:lpstr>Section 106 Process</vt:lpstr>
      <vt:lpstr>Cultural Resources</vt:lpstr>
      <vt:lpstr>Cultural Resources</vt:lpstr>
      <vt:lpstr>Section 4(f)/Section 2002</vt:lpstr>
      <vt:lpstr>Section 4(f)/Section 2002</vt:lpstr>
      <vt:lpstr>Section 6(f) and State Recreational Grants</vt:lpstr>
      <vt:lpstr>Threatened and Endangered (T&amp;E) Species </vt:lpstr>
      <vt:lpstr>NEPA in project delivery</vt:lpstr>
      <vt:lpstr>Highway Traffic Noise</vt:lpstr>
      <vt:lpstr>PowerPoint Presentation</vt:lpstr>
      <vt:lpstr>Environmental Commitments and Mitigation Tracking System (ECMTS)</vt:lpstr>
      <vt:lpstr>Recommendation! </vt:lpstr>
      <vt:lpstr>Useful Links</vt:lpstr>
      <vt:lpstr>PowerPoint Presentation</vt:lpstr>
      <vt:lpstr>PowerPoint Presentation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MODERNIZING NEPA  FROM THE PRACTITIONER’S PERSPECTIVE</dc:title>
  <dc:creator>Bailey, Virginia M.</dc:creator>
  <cp:lastModifiedBy>Bailey, Virginia M.</cp:lastModifiedBy>
  <cp:revision>24</cp:revision>
  <dcterms:created xsi:type="dcterms:W3CDTF">2020-11-14T00:16:02Z</dcterms:created>
  <dcterms:modified xsi:type="dcterms:W3CDTF">2026-02-04T13:35:16Z</dcterms:modified>
</cp:coreProperties>
</file>