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9" r:id="rId4"/>
  </p:sldMasterIdLst>
  <p:notesMasterIdLst>
    <p:notesMasterId r:id="rId58"/>
  </p:notesMasterIdLst>
  <p:sldIdLst>
    <p:sldId id="279" r:id="rId5"/>
    <p:sldId id="280" r:id="rId6"/>
    <p:sldId id="318" r:id="rId7"/>
    <p:sldId id="288" r:id="rId8"/>
    <p:sldId id="290" r:id="rId9"/>
    <p:sldId id="326" r:id="rId10"/>
    <p:sldId id="338" r:id="rId11"/>
    <p:sldId id="328" r:id="rId12"/>
    <p:sldId id="329" r:id="rId13"/>
    <p:sldId id="334" r:id="rId14"/>
    <p:sldId id="330" r:id="rId15"/>
    <p:sldId id="335" r:id="rId16"/>
    <p:sldId id="331" r:id="rId17"/>
    <p:sldId id="336" r:id="rId18"/>
    <p:sldId id="337" r:id="rId19"/>
    <p:sldId id="332" r:id="rId20"/>
    <p:sldId id="333" r:id="rId21"/>
    <p:sldId id="339" r:id="rId22"/>
    <p:sldId id="340" r:id="rId23"/>
    <p:sldId id="341" r:id="rId24"/>
    <p:sldId id="311" r:id="rId25"/>
    <p:sldId id="297" r:id="rId26"/>
    <p:sldId id="312" r:id="rId27"/>
    <p:sldId id="313" r:id="rId28"/>
    <p:sldId id="314" r:id="rId29"/>
    <p:sldId id="289" r:id="rId30"/>
    <p:sldId id="325" r:id="rId31"/>
    <p:sldId id="319" r:id="rId32"/>
    <p:sldId id="292" r:id="rId33"/>
    <p:sldId id="293" r:id="rId34"/>
    <p:sldId id="295" r:id="rId35"/>
    <p:sldId id="296" r:id="rId36"/>
    <p:sldId id="320" r:id="rId37"/>
    <p:sldId id="291" r:id="rId38"/>
    <p:sldId id="321" r:id="rId39"/>
    <p:sldId id="322" r:id="rId40"/>
    <p:sldId id="315" r:id="rId41"/>
    <p:sldId id="316" r:id="rId42"/>
    <p:sldId id="298" r:id="rId43"/>
    <p:sldId id="299" r:id="rId44"/>
    <p:sldId id="300" r:id="rId45"/>
    <p:sldId id="301" r:id="rId46"/>
    <p:sldId id="302" r:id="rId47"/>
    <p:sldId id="324" r:id="rId48"/>
    <p:sldId id="323" r:id="rId49"/>
    <p:sldId id="304" r:id="rId50"/>
    <p:sldId id="305" r:id="rId51"/>
    <p:sldId id="303" r:id="rId52"/>
    <p:sldId id="306" r:id="rId53"/>
    <p:sldId id="307" r:id="rId54"/>
    <p:sldId id="308" r:id="rId55"/>
    <p:sldId id="310" r:id="rId56"/>
    <p:sldId id="287"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0918E"/>
    <a:srgbClr val="002855"/>
    <a:srgbClr val="138DFF"/>
    <a:srgbClr val="69B3E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40"/>
    <p:restoredTop sz="66223" autoAdjust="0"/>
  </p:normalViewPr>
  <p:slideViewPr>
    <p:cSldViewPr snapToGrid="0" snapToObjects="1" showGuides="1">
      <p:cViewPr varScale="1">
        <p:scale>
          <a:sx n="65" d="100"/>
          <a:sy n="65" d="100"/>
        </p:scale>
        <p:origin x="2250" y="288"/>
      </p:cViewPr>
      <p:guideLst>
        <p:guide orient="horz" pos="2160"/>
        <p:guide pos="3840"/>
      </p:guideLst>
    </p:cSldViewPr>
  </p:slideViewPr>
  <p:notesTextViewPr>
    <p:cViewPr>
      <p:scale>
        <a:sx n="3" d="2"/>
        <a:sy n="3" d="2"/>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theme" Target="theme/them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6960A3-8D62-8346-B25A-09291D1A937A}" type="datetimeFigureOut">
              <a:rPr lang="en-US" smtClean="0"/>
              <a:t>12/8/2025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E5B599-AA95-1644-997B-C5E152CB2BB8}" type="slidenum">
              <a:rPr lang="en-US" smtClean="0"/>
              <a:t>‹#›</a:t>
            </a:fld>
            <a:endParaRPr lang="en-US"/>
          </a:p>
        </p:txBody>
      </p:sp>
    </p:spTree>
    <p:extLst>
      <p:ext uri="{BB962C8B-B14F-4D97-AF65-F5344CB8AC3E}">
        <p14:creationId xmlns:p14="http://schemas.microsoft.com/office/powerpoint/2010/main" val="2688428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Speaking Point</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dirty="0"/>
              <a:t>Image produced using OBM and Lumen RT software</a:t>
            </a:r>
          </a:p>
          <a:p>
            <a:endParaRPr lang="en-US" dirty="0"/>
          </a:p>
        </p:txBody>
      </p:sp>
      <p:sp>
        <p:nvSpPr>
          <p:cNvPr id="4" name="Slide Number Placeholder 3"/>
          <p:cNvSpPr>
            <a:spLocks noGrp="1"/>
          </p:cNvSpPr>
          <p:nvPr>
            <p:ph type="sldNum" sz="quarter" idx="5"/>
          </p:nvPr>
        </p:nvSpPr>
        <p:spPr/>
        <p:txBody>
          <a:bodyPr/>
          <a:lstStyle/>
          <a:p>
            <a:fld id="{EFE5B599-AA95-1644-997B-C5E152CB2BB8}" type="slidenum">
              <a:rPr lang="en-US" smtClean="0"/>
              <a:t>2</a:t>
            </a:fld>
            <a:endParaRPr lang="en-US"/>
          </a:p>
        </p:txBody>
      </p:sp>
    </p:spTree>
    <p:extLst>
      <p:ext uri="{BB962C8B-B14F-4D97-AF65-F5344CB8AC3E}">
        <p14:creationId xmlns:p14="http://schemas.microsoft.com/office/powerpoint/2010/main" val="2744997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D294BC-FF29-9F5A-1AA4-5320DEF962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926B95-44C2-F709-9995-C594BAF158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F962A9-7A96-05EB-57B0-6AAA01C3A527}"/>
              </a:ext>
            </a:extLst>
          </p:cNvPr>
          <p:cNvSpPr>
            <a:spLocks noGrp="1"/>
          </p:cNvSpPr>
          <p:nvPr>
            <p:ph type="body" idx="1"/>
          </p:nvPr>
        </p:nvSpPr>
        <p:spPr/>
        <p:txBody>
          <a:bodyPr/>
          <a:lstStyle/>
          <a:p>
            <a:r>
              <a:rPr lang="en-US" b="1" u="sng" dirty="0"/>
              <a:t>Speaking Point</a:t>
            </a:r>
          </a:p>
          <a:p>
            <a:pPr marL="171450" indent="-171450">
              <a:buFont typeface="Wingdings" panose="05000000000000000000" pitchFamily="2" charset="2"/>
              <a:buChar char="Ø"/>
            </a:pPr>
            <a:r>
              <a:rPr lang="en-US" dirty="0"/>
              <a:t>Multiple Verticals can be assigned to a single Geometry and can be switched between each using the active profile</a:t>
            </a:r>
          </a:p>
          <a:p>
            <a:pPr marL="171450" indent="-171450">
              <a:buFont typeface="Wingdings" panose="05000000000000000000" pitchFamily="2" charset="2"/>
              <a:buChar char="Ø"/>
            </a:pPr>
            <a:r>
              <a:rPr lang="en-US" dirty="0"/>
              <a:t>Having multiple profiles allows for testing different profiles to easily consider different alternatives</a:t>
            </a:r>
          </a:p>
          <a:p>
            <a:endParaRPr lang="en-US" dirty="0"/>
          </a:p>
        </p:txBody>
      </p:sp>
      <p:sp>
        <p:nvSpPr>
          <p:cNvPr id="4" name="Slide Number Placeholder 3">
            <a:extLst>
              <a:ext uri="{FF2B5EF4-FFF2-40B4-BE49-F238E27FC236}">
                <a16:creationId xmlns:a16="http://schemas.microsoft.com/office/drawing/2014/main" id="{74D3A9DE-5A10-4B67-C9EB-E1FEE8179D6C}"/>
              </a:ext>
            </a:extLst>
          </p:cNvPr>
          <p:cNvSpPr>
            <a:spLocks noGrp="1"/>
          </p:cNvSpPr>
          <p:nvPr>
            <p:ph type="sldNum" sz="quarter" idx="5"/>
          </p:nvPr>
        </p:nvSpPr>
        <p:spPr/>
        <p:txBody>
          <a:bodyPr/>
          <a:lstStyle/>
          <a:p>
            <a:fld id="{EFE5B599-AA95-1644-997B-C5E152CB2BB8}" type="slidenum">
              <a:rPr lang="en-US" smtClean="0"/>
              <a:t>11</a:t>
            </a:fld>
            <a:endParaRPr lang="en-US"/>
          </a:p>
        </p:txBody>
      </p:sp>
    </p:spTree>
    <p:extLst>
      <p:ext uri="{BB962C8B-B14F-4D97-AF65-F5344CB8AC3E}">
        <p14:creationId xmlns:p14="http://schemas.microsoft.com/office/powerpoint/2010/main" val="31311547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62672F-BCD0-6847-1946-7199BDA890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F43DD2-1482-D32F-27AE-EE904CB4CE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D6CF38-6E68-BD76-AC5E-9AAC15AFD4A2}"/>
              </a:ext>
            </a:extLst>
          </p:cNvPr>
          <p:cNvSpPr>
            <a:spLocks noGrp="1"/>
          </p:cNvSpPr>
          <p:nvPr>
            <p:ph type="body" idx="1"/>
          </p:nvPr>
        </p:nvSpPr>
        <p:spPr/>
        <p:txBody>
          <a:bodyPr/>
          <a:lstStyle/>
          <a:p>
            <a:r>
              <a:rPr lang="en-US" b="1" u="sng" dirty="0"/>
              <a:t>Speaking Point</a:t>
            </a:r>
          </a:p>
          <a:p>
            <a:endParaRPr lang="en-US" dirty="0"/>
          </a:p>
        </p:txBody>
      </p:sp>
      <p:sp>
        <p:nvSpPr>
          <p:cNvPr id="4" name="Slide Number Placeholder 3">
            <a:extLst>
              <a:ext uri="{FF2B5EF4-FFF2-40B4-BE49-F238E27FC236}">
                <a16:creationId xmlns:a16="http://schemas.microsoft.com/office/drawing/2014/main" id="{B981EAAB-61DC-F03C-2E5E-892B173A270E}"/>
              </a:ext>
            </a:extLst>
          </p:cNvPr>
          <p:cNvSpPr>
            <a:spLocks noGrp="1"/>
          </p:cNvSpPr>
          <p:nvPr>
            <p:ph type="sldNum" sz="quarter" idx="5"/>
          </p:nvPr>
        </p:nvSpPr>
        <p:spPr/>
        <p:txBody>
          <a:bodyPr/>
          <a:lstStyle/>
          <a:p>
            <a:fld id="{EFE5B599-AA95-1644-997B-C5E152CB2BB8}" type="slidenum">
              <a:rPr lang="en-US" smtClean="0"/>
              <a:t>12</a:t>
            </a:fld>
            <a:endParaRPr lang="en-US"/>
          </a:p>
        </p:txBody>
      </p:sp>
    </p:spTree>
    <p:extLst>
      <p:ext uri="{BB962C8B-B14F-4D97-AF65-F5344CB8AC3E}">
        <p14:creationId xmlns:p14="http://schemas.microsoft.com/office/powerpoint/2010/main" val="39685782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E8145-3DF4-3291-D358-7B5A44A072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CBBC69-F214-F9CA-D119-0A3BBB1F15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38AE6D-A492-3450-A682-F038AD5DED01}"/>
              </a:ext>
            </a:extLst>
          </p:cNvPr>
          <p:cNvSpPr>
            <a:spLocks noGrp="1"/>
          </p:cNvSpPr>
          <p:nvPr>
            <p:ph type="body" idx="1"/>
          </p:nvPr>
        </p:nvSpPr>
        <p:spPr/>
        <p:txBody>
          <a:bodyPr/>
          <a:lstStyle/>
          <a:p>
            <a:r>
              <a:rPr lang="en-US" b="1" u="sng" dirty="0"/>
              <a:t>Speaking Point</a:t>
            </a:r>
          </a:p>
          <a:p>
            <a:pPr marL="171450" indent="-171450">
              <a:buFont typeface="Wingdings" panose="05000000000000000000" pitchFamily="2" charset="2"/>
              <a:buChar char="Ø"/>
            </a:pPr>
            <a:r>
              <a:rPr lang="en-US" dirty="0"/>
              <a:t>The corridors within ORD operate similarly to Inroads using a Template library</a:t>
            </a:r>
          </a:p>
          <a:p>
            <a:pPr marL="171450" indent="-171450">
              <a:buFont typeface="Wingdings" panose="05000000000000000000" pitchFamily="2" charset="2"/>
              <a:buChar char="Ø"/>
            </a:pPr>
            <a:r>
              <a:rPr lang="en-US" dirty="0"/>
              <a:t>Corridor can be built upon other Corridors. (example is having a Roadway template with just lanes and shoulder and then end condition corridor attached to the Roadway. This allows for lots of end condition templates without having multiple roadway templates.)</a:t>
            </a:r>
          </a:p>
          <a:p>
            <a:endParaRPr lang="en-US" dirty="0"/>
          </a:p>
        </p:txBody>
      </p:sp>
      <p:sp>
        <p:nvSpPr>
          <p:cNvPr id="4" name="Slide Number Placeholder 3">
            <a:extLst>
              <a:ext uri="{FF2B5EF4-FFF2-40B4-BE49-F238E27FC236}">
                <a16:creationId xmlns:a16="http://schemas.microsoft.com/office/drawing/2014/main" id="{357CC67D-A704-EEE9-391D-EC4D83F38B89}"/>
              </a:ext>
            </a:extLst>
          </p:cNvPr>
          <p:cNvSpPr>
            <a:spLocks noGrp="1"/>
          </p:cNvSpPr>
          <p:nvPr>
            <p:ph type="sldNum" sz="quarter" idx="5"/>
          </p:nvPr>
        </p:nvSpPr>
        <p:spPr/>
        <p:txBody>
          <a:bodyPr/>
          <a:lstStyle/>
          <a:p>
            <a:fld id="{EFE5B599-AA95-1644-997B-C5E152CB2BB8}" type="slidenum">
              <a:rPr lang="en-US" smtClean="0"/>
              <a:t>13</a:t>
            </a:fld>
            <a:endParaRPr lang="en-US"/>
          </a:p>
        </p:txBody>
      </p:sp>
    </p:spTree>
    <p:extLst>
      <p:ext uri="{BB962C8B-B14F-4D97-AF65-F5344CB8AC3E}">
        <p14:creationId xmlns:p14="http://schemas.microsoft.com/office/powerpoint/2010/main" val="30600146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96B96F-1CB0-25EC-4DDD-0DFB5458A1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0FB15F-A0A4-1D9A-C948-790A19DF35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603940-E2B3-42BC-B951-ACA932D7C8C3}"/>
              </a:ext>
            </a:extLst>
          </p:cNvPr>
          <p:cNvSpPr>
            <a:spLocks noGrp="1"/>
          </p:cNvSpPr>
          <p:nvPr>
            <p:ph type="body" idx="1"/>
          </p:nvPr>
        </p:nvSpPr>
        <p:spPr/>
        <p:txBody>
          <a:bodyPr/>
          <a:lstStyle/>
          <a:p>
            <a:r>
              <a:rPr lang="en-US" b="1" u="sng" dirty="0"/>
              <a:t>Speaking Point</a:t>
            </a:r>
          </a:p>
          <a:p>
            <a:pPr marL="171450" indent="-171450">
              <a:buFont typeface="Wingdings" panose="05000000000000000000" pitchFamily="2" charset="2"/>
              <a:buChar char="Ø"/>
            </a:pPr>
            <a:r>
              <a:rPr lang="en-US" dirty="0"/>
              <a:t>The corridors within ORD operate similarly to Inroads using a Template library</a:t>
            </a:r>
          </a:p>
          <a:p>
            <a:pPr marL="171450" indent="-171450">
              <a:buFont typeface="Wingdings" panose="05000000000000000000" pitchFamily="2" charset="2"/>
              <a:buChar char="Ø"/>
            </a:pPr>
            <a:r>
              <a:rPr lang="en-US" dirty="0"/>
              <a:t>Corridor can be built upon other Corridors. (example is having a Roadway template with just lanes and shoulder and then end condition corridor attached to the Roadway. This allows for lots of end condition templates without having multiple roadway templates.)</a:t>
            </a:r>
          </a:p>
          <a:p>
            <a:endParaRPr lang="en-US" dirty="0"/>
          </a:p>
        </p:txBody>
      </p:sp>
      <p:sp>
        <p:nvSpPr>
          <p:cNvPr id="4" name="Slide Number Placeholder 3">
            <a:extLst>
              <a:ext uri="{FF2B5EF4-FFF2-40B4-BE49-F238E27FC236}">
                <a16:creationId xmlns:a16="http://schemas.microsoft.com/office/drawing/2014/main" id="{5401B12C-0B83-83DB-0259-F1FEA34AA27B}"/>
              </a:ext>
            </a:extLst>
          </p:cNvPr>
          <p:cNvSpPr>
            <a:spLocks noGrp="1"/>
          </p:cNvSpPr>
          <p:nvPr>
            <p:ph type="sldNum" sz="quarter" idx="5"/>
          </p:nvPr>
        </p:nvSpPr>
        <p:spPr/>
        <p:txBody>
          <a:bodyPr/>
          <a:lstStyle/>
          <a:p>
            <a:fld id="{EFE5B599-AA95-1644-997B-C5E152CB2BB8}" type="slidenum">
              <a:rPr lang="en-US" smtClean="0"/>
              <a:t>14</a:t>
            </a:fld>
            <a:endParaRPr lang="en-US"/>
          </a:p>
        </p:txBody>
      </p:sp>
    </p:spTree>
    <p:extLst>
      <p:ext uri="{BB962C8B-B14F-4D97-AF65-F5344CB8AC3E}">
        <p14:creationId xmlns:p14="http://schemas.microsoft.com/office/powerpoint/2010/main" val="21059224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1A269-40D7-3633-B576-FAC67719BE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D2129A-0C42-9904-F8D4-3B3617D197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5F23A3-910A-390D-02DD-D1F1DEC5E6E7}"/>
              </a:ext>
            </a:extLst>
          </p:cNvPr>
          <p:cNvSpPr>
            <a:spLocks noGrp="1"/>
          </p:cNvSpPr>
          <p:nvPr>
            <p:ph type="body" idx="1"/>
          </p:nvPr>
        </p:nvSpPr>
        <p:spPr/>
        <p:txBody>
          <a:bodyPr/>
          <a:lstStyle/>
          <a:p>
            <a:r>
              <a:rPr lang="en-US" b="1" u="sng" dirty="0"/>
              <a:t>Speaking Point</a:t>
            </a:r>
          </a:p>
          <a:p>
            <a:endParaRPr lang="en-US" dirty="0"/>
          </a:p>
        </p:txBody>
      </p:sp>
      <p:sp>
        <p:nvSpPr>
          <p:cNvPr id="4" name="Slide Number Placeholder 3">
            <a:extLst>
              <a:ext uri="{FF2B5EF4-FFF2-40B4-BE49-F238E27FC236}">
                <a16:creationId xmlns:a16="http://schemas.microsoft.com/office/drawing/2014/main" id="{7B473DEE-8C16-C44C-E631-9993C862FB1E}"/>
              </a:ext>
            </a:extLst>
          </p:cNvPr>
          <p:cNvSpPr>
            <a:spLocks noGrp="1"/>
          </p:cNvSpPr>
          <p:nvPr>
            <p:ph type="sldNum" sz="quarter" idx="5"/>
          </p:nvPr>
        </p:nvSpPr>
        <p:spPr/>
        <p:txBody>
          <a:bodyPr/>
          <a:lstStyle/>
          <a:p>
            <a:fld id="{EFE5B599-AA95-1644-997B-C5E152CB2BB8}" type="slidenum">
              <a:rPr lang="en-US" smtClean="0"/>
              <a:t>15</a:t>
            </a:fld>
            <a:endParaRPr lang="en-US"/>
          </a:p>
        </p:txBody>
      </p:sp>
    </p:spTree>
    <p:extLst>
      <p:ext uri="{BB962C8B-B14F-4D97-AF65-F5344CB8AC3E}">
        <p14:creationId xmlns:p14="http://schemas.microsoft.com/office/powerpoint/2010/main" val="10295814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0839C-AA8E-D624-E6EB-1BB49AE193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7501C1-7E07-9C63-D601-D6C28D0BD9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3DF76B-FC9D-0D49-6EDE-DAAA2CB369B4}"/>
              </a:ext>
            </a:extLst>
          </p:cNvPr>
          <p:cNvSpPr>
            <a:spLocks noGrp="1"/>
          </p:cNvSpPr>
          <p:nvPr>
            <p:ph type="body" idx="1"/>
          </p:nvPr>
        </p:nvSpPr>
        <p:spPr/>
        <p:txBody>
          <a:bodyPr/>
          <a:lstStyle/>
          <a:p>
            <a:r>
              <a:rPr lang="en-US" b="1" u="sng" dirty="0"/>
              <a:t>Speaking Point</a:t>
            </a:r>
          </a:p>
          <a:p>
            <a:endParaRPr lang="en-US" dirty="0"/>
          </a:p>
        </p:txBody>
      </p:sp>
      <p:sp>
        <p:nvSpPr>
          <p:cNvPr id="4" name="Slide Number Placeholder 3">
            <a:extLst>
              <a:ext uri="{FF2B5EF4-FFF2-40B4-BE49-F238E27FC236}">
                <a16:creationId xmlns:a16="http://schemas.microsoft.com/office/drawing/2014/main" id="{B4FE354F-31E3-3077-99CD-41B31F530C32}"/>
              </a:ext>
            </a:extLst>
          </p:cNvPr>
          <p:cNvSpPr>
            <a:spLocks noGrp="1"/>
          </p:cNvSpPr>
          <p:nvPr>
            <p:ph type="sldNum" sz="quarter" idx="5"/>
          </p:nvPr>
        </p:nvSpPr>
        <p:spPr/>
        <p:txBody>
          <a:bodyPr/>
          <a:lstStyle/>
          <a:p>
            <a:fld id="{EFE5B599-AA95-1644-997B-C5E152CB2BB8}" type="slidenum">
              <a:rPr lang="en-US" smtClean="0"/>
              <a:t>16</a:t>
            </a:fld>
            <a:endParaRPr lang="en-US"/>
          </a:p>
        </p:txBody>
      </p:sp>
    </p:spTree>
    <p:extLst>
      <p:ext uri="{BB962C8B-B14F-4D97-AF65-F5344CB8AC3E}">
        <p14:creationId xmlns:p14="http://schemas.microsoft.com/office/powerpoint/2010/main" val="20169367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4D47EB-8E20-B100-5AF6-A50F4FC345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8976F1-F363-232A-0858-29A0B54039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303FB5-3061-152F-3453-2F42E5F21C6C}"/>
              </a:ext>
            </a:extLst>
          </p:cNvPr>
          <p:cNvSpPr>
            <a:spLocks noGrp="1"/>
          </p:cNvSpPr>
          <p:nvPr>
            <p:ph type="body" idx="1"/>
          </p:nvPr>
        </p:nvSpPr>
        <p:spPr/>
        <p:txBody>
          <a:bodyPr/>
          <a:lstStyle/>
          <a:p>
            <a:r>
              <a:rPr lang="en-US" b="1" u="sng" dirty="0"/>
              <a:t>Speaking Point</a:t>
            </a:r>
          </a:p>
          <a:p>
            <a:pPr marL="171450" indent="-171450">
              <a:buFont typeface="Wingdings" panose="05000000000000000000" pitchFamily="2" charset="2"/>
              <a:buChar char="Ø"/>
            </a:pPr>
            <a:r>
              <a:rPr lang="en-US" dirty="0"/>
              <a:t>Also in development is the ability to assign the PennDOT Standard item number to the components to make quantities even easy to manage with different pavement layers or rock sizes</a:t>
            </a:r>
          </a:p>
        </p:txBody>
      </p:sp>
      <p:sp>
        <p:nvSpPr>
          <p:cNvPr id="4" name="Slide Number Placeholder 3">
            <a:extLst>
              <a:ext uri="{FF2B5EF4-FFF2-40B4-BE49-F238E27FC236}">
                <a16:creationId xmlns:a16="http://schemas.microsoft.com/office/drawing/2014/main" id="{D4792039-5FE9-16D1-3C73-70B7DF17CCB0}"/>
              </a:ext>
            </a:extLst>
          </p:cNvPr>
          <p:cNvSpPr>
            <a:spLocks noGrp="1"/>
          </p:cNvSpPr>
          <p:nvPr>
            <p:ph type="sldNum" sz="quarter" idx="5"/>
          </p:nvPr>
        </p:nvSpPr>
        <p:spPr/>
        <p:txBody>
          <a:bodyPr/>
          <a:lstStyle/>
          <a:p>
            <a:fld id="{EFE5B599-AA95-1644-997B-C5E152CB2BB8}" type="slidenum">
              <a:rPr lang="en-US" smtClean="0"/>
              <a:t>17</a:t>
            </a:fld>
            <a:endParaRPr lang="en-US"/>
          </a:p>
        </p:txBody>
      </p:sp>
    </p:spTree>
    <p:extLst>
      <p:ext uri="{BB962C8B-B14F-4D97-AF65-F5344CB8AC3E}">
        <p14:creationId xmlns:p14="http://schemas.microsoft.com/office/powerpoint/2010/main" val="34930825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D7777-97B5-D7D8-CF97-9CD26EF719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7D130C-D547-5EE4-0F1F-D04644BDBB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3B0CA1-3B3F-DAF6-200A-E70CE2CBEC2B}"/>
              </a:ext>
            </a:extLst>
          </p:cNvPr>
          <p:cNvSpPr>
            <a:spLocks noGrp="1"/>
          </p:cNvSpPr>
          <p:nvPr>
            <p:ph type="body" idx="1"/>
          </p:nvPr>
        </p:nvSpPr>
        <p:spPr/>
        <p:txBody>
          <a:bodyPr/>
          <a:lstStyle/>
          <a:p>
            <a:r>
              <a:rPr lang="en-US" b="1" u="sng" dirty="0"/>
              <a:t>Speaking Point</a:t>
            </a:r>
          </a:p>
        </p:txBody>
      </p:sp>
      <p:sp>
        <p:nvSpPr>
          <p:cNvPr id="4" name="Slide Number Placeholder 3">
            <a:extLst>
              <a:ext uri="{FF2B5EF4-FFF2-40B4-BE49-F238E27FC236}">
                <a16:creationId xmlns:a16="http://schemas.microsoft.com/office/drawing/2014/main" id="{41F6598B-3A2B-AEA6-7857-6C52C2E41316}"/>
              </a:ext>
            </a:extLst>
          </p:cNvPr>
          <p:cNvSpPr>
            <a:spLocks noGrp="1"/>
          </p:cNvSpPr>
          <p:nvPr>
            <p:ph type="sldNum" sz="quarter" idx="5"/>
          </p:nvPr>
        </p:nvSpPr>
        <p:spPr/>
        <p:txBody>
          <a:bodyPr/>
          <a:lstStyle/>
          <a:p>
            <a:fld id="{EFE5B599-AA95-1644-997B-C5E152CB2BB8}" type="slidenum">
              <a:rPr lang="en-US" smtClean="0"/>
              <a:t>18</a:t>
            </a:fld>
            <a:endParaRPr lang="en-US"/>
          </a:p>
        </p:txBody>
      </p:sp>
    </p:spTree>
    <p:extLst>
      <p:ext uri="{BB962C8B-B14F-4D97-AF65-F5344CB8AC3E}">
        <p14:creationId xmlns:p14="http://schemas.microsoft.com/office/powerpoint/2010/main" val="3622246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9F0A51-C7FB-B65B-4655-EA56FE937F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3CEC05-5DD6-768A-3769-9CE693A107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6A71CC-1F1C-CFC5-58E7-00F641D72E82}"/>
              </a:ext>
            </a:extLst>
          </p:cNvPr>
          <p:cNvSpPr>
            <a:spLocks noGrp="1"/>
          </p:cNvSpPr>
          <p:nvPr>
            <p:ph type="body" idx="1"/>
          </p:nvPr>
        </p:nvSpPr>
        <p:spPr/>
        <p:txBody>
          <a:bodyPr/>
          <a:lstStyle/>
          <a:p>
            <a:r>
              <a:rPr lang="en-US" b="1" u="sng" dirty="0"/>
              <a:t>Speaking Point</a:t>
            </a:r>
          </a:p>
        </p:txBody>
      </p:sp>
      <p:sp>
        <p:nvSpPr>
          <p:cNvPr id="4" name="Slide Number Placeholder 3">
            <a:extLst>
              <a:ext uri="{FF2B5EF4-FFF2-40B4-BE49-F238E27FC236}">
                <a16:creationId xmlns:a16="http://schemas.microsoft.com/office/drawing/2014/main" id="{EE8EEC07-8F39-408F-97F2-C53609589589}"/>
              </a:ext>
            </a:extLst>
          </p:cNvPr>
          <p:cNvSpPr>
            <a:spLocks noGrp="1"/>
          </p:cNvSpPr>
          <p:nvPr>
            <p:ph type="sldNum" sz="quarter" idx="5"/>
          </p:nvPr>
        </p:nvSpPr>
        <p:spPr/>
        <p:txBody>
          <a:bodyPr/>
          <a:lstStyle/>
          <a:p>
            <a:fld id="{EFE5B599-AA95-1644-997B-C5E152CB2BB8}" type="slidenum">
              <a:rPr lang="en-US" smtClean="0"/>
              <a:t>19</a:t>
            </a:fld>
            <a:endParaRPr lang="en-US"/>
          </a:p>
        </p:txBody>
      </p:sp>
    </p:spTree>
    <p:extLst>
      <p:ext uri="{BB962C8B-B14F-4D97-AF65-F5344CB8AC3E}">
        <p14:creationId xmlns:p14="http://schemas.microsoft.com/office/powerpoint/2010/main" val="7501453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39FF33-BACB-108C-EE09-5333CA77F9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0E972E-B805-31F4-0E14-480909AF43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8E6C68-E8FA-3334-1729-BD9F32B99CC8}"/>
              </a:ext>
            </a:extLst>
          </p:cNvPr>
          <p:cNvSpPr>
            <a:spLocks noGrp="1"/>
          </p:cNvSpPr>
          <p:nvPr>
            <p:ph type="body" idx="1"/>
          </p:nvPr>
        </p:nvSpPr>
        <p:spPr/>
        <p:txBody>
          <a:bodyPr/>
          <a:lstStyle/>
          <a:p>
            <a:r>
              <a:rPr lang="en-US" b="1" u="sng" dirty="0"/>
              <a:t>Speaking Point</a:t>
            </a:r>
          </a:p>
        </p:txBody>
      </p:sp>
      <p:sp>
        <p:nvSpPr>
          <p:cNvPr id="4" name="Slide Number Placeholder 3">
            <a:extLst>
              <a:ext uri="{FF2B5EF4-FFF2-40B4-BE49-F238E27FC236}">
                <a16:creationId xmlns:a16="http://schemas.microsoft.com/office/drawing/2014/main" id="{9E5EC956-178D-C37B-FB06-4E7D141792A4}"/>
              </a:ext>
            </a:extLst>
          </p:cNvPr>
          <p:cNvSpPr>
            <a:spLocks noGrp="1"/>
          </p:cNvSpPr>
          <p:nvPr>
            <p:ph type="sldNum" sz="quarter" idx="5"/>
          </p:nvPr>
        </p:nvSpPr>
        <p:spPr/>
        <p:txBody>
          <a:bodyPr/>
          <a:lstStyle/>
          <a:p>
            <a:fld id="{EFE5B599-AA95-1644-997B-C5E152CB2BB8}" type="slidenum">
              <a:rPr lang="en-US" smtClean="0"/>
              <a:t>20</a:t>
            </a:fld>
            <a:endParaRPr lang="en-US"/>
          </a:p>
        </p:txBody>
      </p:sp>
    </p:spTree>
    <p:extLst>
      <p:ext uri="{BB962C8B-B14F-4D97-AF65-F5344CB8AC3E}">
        <p14:creationId xmlns:p14="http://schemas.microsoft.com/office/powerpoint/2010/main" val="19135990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C8CE3-A737-3255-8E29-B601E21789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128139-9232-1D0B-D8D8-86F5D47BF6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805C1A-A2E8-D917-B296-F14CE798F055}"/>
              </a:ext>
            </a:extLst>
          </p:cNvPr>
          <p:cNvSpPr>
            <a:spLocks noGrp="1"/>
          </p:cNvSpPr>
          <p:nvPr>
            <p:ph type="body" idx="1"/>
          </p:nvPr>
        </p:nvSpPr>
        <p:spPr/>
        <p:txBody>
          <a:bodyPr/>
          <a:lstStyle/>
          <a:p>
            <a:r>
              <a:rPr lang="en-US" b="1" u="sng" dirty="0"/>
              <a:t>Speaking Point</a:t>
            </a:r>
          </a:p>
          <a:p>
            <a:pPr marL="171450" indent="-171450">
              <a:buFont typeface="Wingdings" panose="05000000000000000000" pitchFamily="2" charset="2"/>
              <a:buChar char="Ø"/>
            </a:pPr>
            <a:r>
              <a:rPr lang="en-US" dirty="0"/>
              <a:t>Digital Delivery:</a:t>
            </a:r>
          </a:p>
          <a:p>
            <a:pPr marL="628650" lvl="1" indent="-171450">
              <a:buFont typeface="Arial" panose="020B0604020202020204" pitchFamily="34" charset="0"/>
              <a:buChar char="•"/>
            </a:pPr>
            <a:r>
              <a:rPr lang="en-US" dirty="0"/>
              <a:t>A modernized approach to project delivery processes and contract media that incorporates digital data. </a:t>
            </a:r>
          </a:p>
          <a:p>
            <a:pPr marL="628650" lvl="1" indent="-171450">
              <a:buFont typeface="Arial" panose="020B0604020202020204" pitchFamily="34" charset="0"/>
              <a:buChar char="•"/>
            </a:pPr>
            <a:r>
              <a:rPr lang="en-US" dirty="0"/>
              <a:t>Construction projects can be bid using 3D technology and no longer only be delivered in a traditional construction plan format</a:t>
            </a:r>
          </a:p>
          <a:p>
            <a:pPr marL="628650" lvl="1" indent="-171450">
              <a:buFont typeface="Arial" panose="020B0604020202020204" pitchFamily="34" charset="0"/>
              <a:buChar char="•"/>
            </a:pPr>
            <a:endParaRPr lang="en-US" dirty="0"/>
          </a:p>
          <a:p>
            <a:pPr marL="628650" lvl="1" indent="-171450">
              <a:buFont typeface="Arial" panose="020B0604020202020204" pitchFamily="34" charset="0"/>
              <a:buChar char="•"/>
            </a:pPr>
            <a:r>
              <a:rPr lang="en-US" dirty="0"/>
              <a:t>Other related terms:</a:t>
            </a:r>
          </a:p>
          <a:p>
            <a:pPr marL="1085850" lvl="2" indent="-171450">
              <a:buFont typeface="Arial" panose="020B0604020202020204" pitchFamily="34" charset="0"/>
              <a:buChar char="•"/>
            </a:pPr>
            <a:r>
              <a:rPr lang="en-US" dirty="0"/>
              <a:t>BIM – Building Information Modeling </a:t>
            </a:r>
          </a:p>
          <a:p>
            <a:pPr marL="1543050" lvl="3" indent="-171450">
              <a:buFont typeface="Arial" panose="020B0604020202020204" pitchFamily="34" charset="0"/>
              <a:buChar char="•"/>
            </a:pPr>
            <a:r>
              <a:rPr lang="en-US" dirty="0"/>
              <a:t>Use of 3D Models to coordinate different disciplines (e.g., structural and utilities) and to identify/resolve possible clashes between virtual elements prior to actual construction or fabrication.</a:t>
            </a:r>
          </a:p>
          <a:p>
            <a:pPr marL="1085850" lvl="2" indent="-171450">
              <a:buFont typeface="Arial" panose="020B0604020202020204" pitchFamily="34" charset="0"/>
              <a:buChar char="•"/>
            </a:pPr>
            <a:r>
              <a:rPr lang="en-US" dirty="0" err="1"/>
              <a:t>BrIM</a:t>
            </a:r>
            <a:r>
              <a:rPr lang="en-US" dirty="0"/>
              <a:t> – Bridge Information Modeling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dirty="0"/>
              <a:t>Image produced using OBM and Lumen RT software</a:t>
            </a:r>
          </a:p>
          <a:p>
            <a:endParaRPr lang="en-US" dirty="0"/>
          </a:p>
        </p:txBody>
      </p:sp>
      <p:sp>
        <p:nvSpPr>
          <p:cNvPr id="4" name="Slide Number Placeholder 3">
            <a:extLst>
              <a:ext uri="{FF2B5EF4-FFF2-40B4-BE49-F238E27FC236}">
                <a16:creationId xmlns:a16="http://schemas.microsoft.com/office/drawing/2014/main" id="{A83E7B34-C8F9-91C6-EAEF-753F3F17B4DD}"/>
              </a:ext>
            </a:extLst>
          </p:cNvPr>
          <p:cNvSpPr>
            <a:spLocks noGrp="1"/>
          </p:cNvSpPr>
          <p:nvPr>
            <p:ph type="sldNum" sz="quarter" idx="5"/>
          </p:nvPr>
        </p:nvSpPr>
        <p:spPr/>
        <p:txBody>
          <a:bodyPr/>
          <a:lstStyle/>
          <a:p>
            <a:fld id="{EFE5B599-AA95-1644-997B-C5E152CB2BB8}" type="slidenum">
              <a:rPr lang="en-US" smtClean="0"/>
              <a:t>3</a:t>
            </a:fld>
            <a:endParaRPr lang="en-US"/>
          </a:p>
        </p:txBody>
      </p:sp>
    </p:spTree>
    <p:extLst>
      <p:ext uri="{BB962C8B-B14F-4D97-AF65-F5344CB8AC3E}">
        <p14:creationId xmlns:p14="http://schemas.microsoft.com/office/powerpoint/2010/main" val="9289791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2CDF9-0871-2E9A-855B-AAE4924555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156A6A-765D-CB92-2F7F-A3900BC904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97E192-21D5-190A-FB75-1C7DDA653465}"/>
              </a:ext>
            </a:extLst>
          </p:cNvPr>
          <p:cNvSpPr>
            <a:spLocks noGrp="1"/>
          </p:cNvSpPr>
          <p:nvPr>
            <p:ph type="body" idx="1"/>
          </p:nvPr>
        </p:nvSpPr>
        <p:spPr/>
        <p:txBody>
          <a:bodyPr/>
          <a:lstStyle/>
          <a:p>
            <a:r>
              <a:rPr lang="en-US" b="1" u="sng" dirty="0"/>
              <a:t>Speaking Point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dirty="0"/>
              <a:t>Image produced using OBM and Lumen RT software</a:t>
            </a:r>
          </a:p>
          <a:p>
            <a:endParaRPr lang="en-US" dirty="0"/>
          </a:p>
        </p:txBody>
      </p:sp>
      <p:sp>
        <p:nvSpPr>
          <p:cNvPr id="4" name="Slide Number Placeholder 3">
            <a:extLst>
              <a:ext uri="{FF2B5EF4-FFF2-40B4-BE49-F238E27FC236}">
                <a16:creationId xmlns:a16="http://schemas.microsoft.com/office/drawing/2014/main" id="{831133A3-E25F-690C-DACF-53521DADA3BD}"/>
              </a:ext>
            </a:extLst>
          </p:cNvPr>
          <p:cNvSpPr>
            <a:spLocks noGrp="1"/>
          </p:cNvSpPr>
          <p:nvPr>
            <p:ph type="sldNum" sz="quarter" idx="5"/>
          </p:nvPr>
        </p:nvSpPr>
        <p:spPr/>
        <p:txBody>
          <a:bodyPr/>
          <a:lstStyle/>
          <a:p>
            <a:fld id="{EFE5B599-AA95-1644-997B-C5E152CB2BB8}" type="slidenum">
              <a:rPr lang="en-US" smtClean="0"/>
              <a:t>21</a:t>
            </a:fld>
            <a:endParaRPr lang="en-US"/>
          </a:p>
        </p:txBody>
      </p:sp>
    </p:spTree>
    <p:extLst>
      <p:ext uri="{BB962C8B-B14F-4D97-AF65-F5344CB8AC3E}">
        <p14:creationId xmlns:p14="http://schemas.microsoft.com/office/powerpoint/2010/main" val="5476931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Speaking Point</a:t>
            </a:r>
          </a:p>
          <a:p>
            <a:pPr marL="171450" indent="-171450">
              <a:buFont typeface="Wingdings" panose="05000000000000000000" pitchFamily="2" charset="2"/>
              <a:buChar char="Ø"/>
            </a:pPr>
            <a:r>
              <a:rPr lang="en-US" dirty="0"/>
              <a:t>OBD consolidates multiple Bentley software programs (.</a:t>
            </a:r>
            <a:r>
              <a:rPr lang="en-US" dirty="0" err="1"/>
              <a:t>obdx</a:t>
            </a:r>
            <a:r>
              <a:rPr lang="en-US" dirty="0"/>
              <a:t>)</a:t>
            </a:r>
          </a:p>
          <a:p>
            <a:pPr marL="628650" lvl="1" indent="-171450">
              <a:buFont typeface="Arial" panose="020B0604020202020204" pitchFamily="34" charset="0"/>
              <a:buChar char="•"/>
            </a:pPr>
            <a:r>
              <a:rPr lang="en-US" dirty="0" err="1"/>
              <a:t>OpenBridge</a:t>
            </a:r>
            <a:r>
              <a:rPr lang="en-US" dirty="0"/>
              <a:t> Modeler (.</a:t>
            </a:r>
            <a:r>
              <a:rPr lang="en-US" dirty="0" err="1"/>
              <a:t>dgn</a:t>
            </a:r>
            <a:r>
              <a:rPr lang="en-US" dirty="0"/>
              <a:t>)</a:t>
            </a:r>
          </a:p>
          <a:p>
            <a:pPr marL="628650" lvl="1" indent="-171450">
              <a:buFont typeface="Arial" panose="020B0604020202020204" pitchFamily="34" charset="0"/>
              <a:buChar char="•"/>
            </a:pPr>
            <a:r>
              <a:rPr lang="en-US" dirty="0"/>
              <a:t>LEAP Bridge Concrete (LBC) (contained within .</a:t>
            </a:r>
            <a:r>
              <a:rPr lang="en-US" dirty="0" err="1"/>
              <a:t>obdx</a:t>
            </a:r>
            <a:r>
              <a:rPr lang="en-US" dirty="0"/>
              <a:t> file) </a:t>
            </a:r>
          </a:p>
          <a:p>
            <a:pPr marL="628650" lvl="1" indent="-171450">
              <a:buFont typeface="Arial" panose="020B0604020202020204" pitchFamily="34" charset="0"/>
              <a:buChar char="•"/>
            </a:pPr>
            <a:r>
              <a:rPr lang="en-US" dirty="0"/>
              <a:t>LEAP Bridge Steel (LBS) (contained within .</a:t>
            </a:r>
            <a:r>
              <a:rPr lang="en-US" dirty="0" err="1"/>
              <a:t>obdx</a:t>
            </a:r>
            <a:r>
              <a:rPr lang="en-US" dirty="0"/>
              <a:t> file) </a:t>
            </a:r>
          </a:p>
          <a:p>
            <a:pPr marL="171450" indent="-171450">
              <a:buFont typeface="Wingdings" panose="05000000000000000000" pitchFamily="2" charset="2"/>
              <a:buChar char="Ø"/>
            </a:pPr>
            <a:r>
              <a:rPr lang="en-US" dirty="0"/>
              <a:t>OBD consolidates multiple Bentley software programs including </a:t>
            </a:r>
            <a:r>
              <a:rPr lang="en-US" dirty="0" err="1"/>
              <a:t>OpenBridge</a:t>
            </a:r>
            <a:r>
              <a:rPr lang="en-US" dirty="0"/>
              <a:t> Modeler and Bentley structural analysis software such as LEAP Bridge Concrete (LBC) and LEAP Bridge Steel (LBS) as well as software for other functions</a:t>
            </a:r>
          </a:p>
          <a:p>
            <a:pPr marL="171450" indent="-171450">
              <a:buFont typeface="Wingdings" panose="05000000000000000000" pitchFamily="2" charset="2"/>
              <a:buChar char="Ø"/>
            </a:pPr>
            <a:r>
              <a:rPr lang="en-US" dirty="0"/>
              <a:t>OBM software can be accessed currently as a separate software or, as the workflow outlined in this manual follows, through OBD</a:t>
            </a:r>
          </a:p>
          <a:p>
            <a:endParaRPr lang="en-US" dirty="0"/>
          </a:p>
        </p:txBody>
      </p:sp>
      <p:sp>
        <p:nvSpPr>
          <p:cNvPr id="4" name="Slide Number Placeholder 3"/>
          <p:cNvSpPr>
            <a:spLocks noGrp="1"/>
          </p:cNvSpPr>
          <p:nvPr>
            <p:ph type="sldNum" sz="quarter" idx="5"/>
          </p:nvPr>
        </p:nvSpPr>
        <p:spPr/>
        <p:txBody>
          <a:bodyPr/>
          <a:lstStyle/>
          <a:p>
            <a:fld id="{EFE5B599-AA95-1644-997B-C5E152CB2BB8}" type="slidenum">
              <a:rPr lang="en-US" smtClean="0"/>
              <a:t>22</a:t>
            </a:fld>
            <a:endParaRPr lang="en-US"/>
          </a:p>
        </p:txBody>
      </p:sp>
    </p:spTree>
    <p:extLst>
      <p:ext uri="{BB962C8B-B14F-4D97-AF65-F5344CB8AC3E}">
        <p14:creationId xmlns:p14="http://schemas.microsoft.com/office/powerpoint/2010/main" val="21961126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007979-F864-F438-8DE9-A8E5AAF6D0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11540D-1DC4-07BD-A605-AFE034640B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EBFB96-F89D-BC47-EB02-03BA27C396A2}"/>
              </a:ext>
            </a:extLst>
          </p:cNvPr>
          <p:cNvSpPr>
            <a:spLocks noGrp="1"/>
          </p:cNvSpPr>
          <p:nvPr>
            <p:ph type="body" idx="1"/>
          </p:nvPr>
        </p:nvSpPr>
        <p:spPr/>
        <p:txBody>
          <a:bodyPr/>
          <a:lstStyle/>
          <a:p>
            <a:r>
              <a:rPr lang="en-US" b="1" u="sng" dirty="0"/>
              <a:t>Speaking Point</a:t>
            </a:r>
          </a:p>
          <a:p>
            <a:endParaRPr lang="en-US" dirty="0"/>
          </a:p>
        </p:txBody>
      </p:sp>
      <p:sp>
        <p:nvSpPr>
          <p:cNvPr id="4" name="Slide Number Placeholder 3">
            <a:extLst>
              <a:ext uri="{FF2B5EF4-FFF2-40B4-BE49-F238E27FC236}">
                <a16:creationId xmlns:a16="http://schemas.microsoft.com/office/drawing/2014/main" id="{931423F1-20EF-B659-D04D-83DE0B72FFF8}"/>
              </a:ext>
            </a:extLst>
          </p:cNvPr>
          <p:cNvSpPr>
            <a:spLocks noGrp="1"/>
          </p:cNvSpPr>
          <p:nvPr>
            <p:ph type="sldNum" sz="quarter" idx="5"/>
          </p:nvPr>
        </p:nvSpPr>
        <p:spPr/>
        <p:txBody>
          <a:bodyPr/>
          <a:lstStyle/>
          <a:p>
            <a:fld id="{EFE5B599-AA95-1644-997B-C5E152CB2BB8}" type="slidenum">
              <a:rPr lang="en-US" smtClean="0"/>
              <a:t>23</a:t>
            </a:fld>
            <a:endParaRPr lang="en-US"/>
          </a:p>
        </p:txBody>
      </p:sp>
    </p:spTree>
    <p:extLst>
      <p:ext uri="{BB962C8B-B14F-4D97-AF65-F5344CB8AC3E}">
        <p14:creationId xmlns:p14="http://schemas.microsoft.com/office/powerpoint/2010/main" val="3663251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0E4A57-F5F4-10AE-F9F9-F8B5E063C2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7CDA19-2C9D-4932-35F2-A04EC4B61D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8ECE0C-A0D7-0CAA-E0A6-96714C3BD4F4}"/>
              </a:ext>
            </a:extLst>
          </p:cNvPr>
          <p:cNvSpPr>
            <a:spLocks noGrp="1"/>
          </p:cNvSpPr>
          <p:nvPr>
            <p:ph type="body" idx="1"/>
          </p:nvPr>
        </p:nvSpPr>
        <p:spPr/>
        <p:txBody>
          <a:bodyPr/>
          <a:lstStyle/>
          <a:p>
            <a:r>
              <a:rPr lang="en-US" b="1" u="sng" dirty="0"/>
              <a:t>Speaking Point</a:t>
            </a:r>
          </a:p>
          <a:p>
            <a:endParaRPr lang="en-US" dirty="0"/>
          </a:p>
        </p:txBody>
      </p:sp>
      <p:sp>
        <p:nvSpPr>
          <p:cNvPr id="4" name="Slide Number Placeholder 3">
            <a:extLst>
              <a:ext uri="{FF2B5EF4-FFF2-40B4-BE49-F238E27FC236}">
                <a16:creationId xmlns:a16="http://schemas.microsoft.com/office/drawing/2014/main" id="{1B6F28AC-A5DD-21A2-800B-19A03993B3C1}"/>
              </a:ext>
            </a:extLst>
          </p:cNvPr>
          <p:cNvSpPr>
            <a:spLocks noGrp="1"/>
          </p:cNvSpPr>
          <p:nvPr>
            <p:ph type="sldNum" sz="quarter" idx="5"/>
          </p:nvPr>
        </p:nvSpPr>
        <p:spPr/>
        <p:txBody>
          <a:bodyPr/>
          <a:lstStyle/>
          <a:p>
            <a:fld id="{EFE5B599-AA95-1644-997B-C5E152CB2BB8}" type="slidenum">
              <a:rPr lang="en-US" smtClean="0"/>
              <a:t>24</a:t>
            </a:fld>
            <a:endParaRPr lang="en-US"/>
          </a:p>
        </p:txBody>
      </p:sp>
    </p:spTree>
    <p:extLst>
      <p:ext uri="{BB962C8B-B14F-4D97-AF65-F5344CB8AC3E}">
        <p14:creationId xmlns:p14="http://schemas.microsoft.com/office/powerpoint/2010/main" val="12221271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540DB-D5E7-A297-9BDB-8BE72DBCD1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4C3F7C-7C96-5314-AB68-35DA1A79B3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756534-35A7-6051-FBF1-FDD18BB45613}"/>
              </a:ext>
            </a:extLst>
          </p:cNvPr>
          <p:cNvSpPr>
            <a:spLocks noGrp="1"/>
          </p:cNvSpPr>
          <p:nvPr>
            <p:ph type="body" idx="1"/>
          </p:nvPr>
        </p:nvSpPr>
        <p:spPr/>
        <p:txBody>
          <a:bodyPr/>
          <a:lstStyle/>
          <a:p>
            <a:r>
              <a:rPr lang="en-US" b="1" u="sng" dirty="0"/>
              <a:t>Speaking Point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dirty="0"/>
              <a:t>Image produced using OBM and Lumen RT software</a:t>
            </a:r>
          </a:p>
          <a:p>
            <a:endParaRPr lang="en-US" dirty="0"/>
          </a:p>
        </p:txBody>
      </p:sp>
      <p:sp>
        <p:nvSpPr>
          <p:cNvPr id="4" name="Slide Number Placeholder 3">
            <a:extLst>
              <a:ext uri="{FF2B5EF4-FFF2-40B4-BE49-F238E27FC236}">
                <a16:creationId xmlns:a16="http://schemas.microsoft.com/office/drawing/2014/main" id="{D319ECEE-CA7F-18CF-F75A-A09101FD5C58}"/>
              </a:ext>
            </a:extLst>
          </p:cNvPr>
          <p:cNvSpPr>
            <a:spLocks noGrp="1"/>
          </p:cNvSpPr>
          <p:nvPr>
            <p:ph type="sldNum" sz="quarter" idx="5"/>
          </p:nvPr>
        </p:nvSpPr>
        <p:spPr/>
        <p:txBody>
          <a:bodyPr/>
          <a:lstStyle/>
          <a:p>
            <a:fld id="{EFE5B599-AA95-1644-997B-C5E152CB2BB8}" type="slidenum">
              <a:rPr lang="en-US" smtClean="0"/>
              <a:t>25</a:t>
            </a:fld>
            <a:endParaRPr lang="en-US"/>
          </a:p>
        </p:txBody>
      </p:sp>
    </p:spTree>
    <p:extLst>
      <p:ext uri="{BB962C8B-B14F-4D97-AF65-F5344CB8AC3E}">
        <p14:creationId xmlns:p14="http://schemas.microsoft.com/office/powerpoint/2010/main" val="1751287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Speaking Point</a:t>
            </a:r>
          </a:p>
          <a:p>
            <a:pPr marL="171450" indent="-171450">
              <a:buFont typeface="Wingdings" panose="05000000000000000000" pitchFamily="2" charset="2"/>
              <a:buChar char="Ø"/>
            </a:pPr>
            <a:r>
              <a:rPr lang="en-US" dirty="0"/>
              <a:t>View the road and bridge designs together</a:t>
            </a:r>
          </a:p>
          <a:p>
            <a:pPr marL="171450" indent="-171450">
              <a:buFont typeface="Wingdings" panose="05000000000000000000" pitchFamily="2" charset="2"/>
              <a:buChar char="Ø"/>
            </a:pPr>
            <a:r>
              <a:rPr lang="en-US" dirty="0"/>
              <a:t>Interoperability between </a:t>
            </a:r>
            <a:r>
              <a:rPr lang="en-US" dirty="0" err="1"/>
              <a:t>OpenRoads</a:t>
            </a:r>
            <a:r>
              <a:rPr lang="en-US" dirty="0"/>
              <a:t> and </a:t>
            </a:r>
            <a:r>
              <a:rPr lang="en-US" dirty="0" err="1"/>
              <a:t>OpenBridge</a:t>
            </a:r>
            <a:endParaRPr lang="en-US" dirty="0"/>
          </a:p>
          <a:p>
            <a:pPr marL="171450" indent="-171450">
              <a:buFont typeface="Wingdings" panose="05000000000000000000" pitchFamily="2" charset="2"/>
              <a:buChar char="Ø"/>
            </a:pPr>
            <a:r>
              <a:rPr lang="en-US" dirty="0"/>
              <a:t> Automatic change with 3-D design enables designers to test "what if?" scenarios and evaluate alternatives</a:t>
            </a:r>
          </a:p>
          <a:p>
            <a:pPr marL="171450" indent="-171450">
              <a:buFont typeface="Wingdings" panose="05000000000000000000" pitchFamily="2" charset="2"/>
              <a:buChar char="Ø"/>
            </a:pPr>
            <a:r>
              <a:rPr lang="en-US" dirty="0"/>
              <a:t>Quickly run quantities reports for alternatives </a:t>
            </a:r>
          </a:p>
          <a:p>
            <a:pPr marL="171450" indent="-171450">
              <a:buFont typeface="Wingdings" panose="05000000000000000000" pitchFamily="2" charset="2"/>
              <a:buChar char="Ø"/>
            </a:pPr>
            <a:r>
              <a:rPr lang="en-US" dirty="0"/>
              <a:t>Refine constructability and optimize project cost</a:t>
            </a:r>
          </a:p>
          <a:p>
            <a:endParaRPr lang="en-US" dirty="0"/>
          </a:p>
        </p:txBody>
      </p:sp>
      <p:sp>
        <p:nvSpPr>
          <p:cNvPr id="4" name="Slide Number Placeholder 3"/>
          <p:cNvSpPr>
            <a:spLocks noGrp="1"/>
          </p:cNvSpPr>
          <p:nvPr>
            <p:ph type="sldNum" sz="quarter" idx="5"/>
          </p:nvPr>
        </p:nvSpPr>
        <p:spPr/>
        <p:txBody>
          <a:bodyPr/>
          <a:lstStyle/>
          <a:p>
            <a:fld id="{EFE5B599-AA95-1644-997B-C5E152CB2BB8}" type="slidenum">
              <a:rPr lang="en-US" smtClean="0"/>
              <a:t>26</a:t>
            </a:fld>
            <a:endParaRPr lang="en-US"/>
          </a:p>
        </p:txBody>
      </p:sp>
    </p:spTree>
    <p:extLst>
      <p:ext uri="{BB962C8B-B14F-4D97-AF65-F5344CB8AC3E}">
        <p14:creationId xmlns:p14="http://schemas.microsoft.com/office/powerpoint/2010/main" val="29876401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F67F3-EBCB-F9DC-81E5-A6E9288D69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51B242-DEA6-ACDD-233E-2685F01091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896754-E260-4577-B3C6-73518B7864CA}"/>
              </a:ext>
            </a:extLst>
          </p:cNvPr>
          <p:cNvSpPr>
            <a:spLocks noGrp="1"/>
          </p:cNvSpPr>
          <p:nvPr>
            <p:ph type="body" idx="1"/>
          </p:nvPr>
        </p:nvSpPr>
        <p:spPr/>
        <p:txBody>
          <a:bodyPr/>
          <a:lstStyle/>
          <a:p>
            <a:r>
              <a:rPr lang="en-US" b="1" u="sng" dirty="0"/>
              <a:t>Speaking Point</a:t>
            </a:r>
          </a:p>
          <a:p>
            <a:pPr marL="171450" indent="-171450">
              <a:buFont typeface="Wingdings" panose="05000000000000000000" pitchFamily="2" charset="2"/>
              <a:buChar char="Ø"/>
            </a:pPr>
            <a:r>
              <a:rPr lang="en-US" dirty="0"/>
              <a:t>Numerous workflows present in OBM</a:t>
            </a:r>
          </a:p>
          <a:p>
            <a:pPr marL="171450" indent="-171450">
              <a:buFont typeface="Wingdings" panose="05000000000000000000" pitchFamily="2" charset="2"/>
              <a:buChar char="Ø"/>
            </a:pPr>
            <a:r>
              <a:rPr lang="en-US" dirty="0" err="1"/>
              <a:t>OpenBridge</a:t>
            </a:r>
            <a:r>
              <a:rPr lang="en-US" dirty="0"/>
              <a:t> Modeler workflow used to generate Base Model</a:t>
            </a:r>
          </a:p>
          <a:p>
            <a:pPr marL="171450" indent="-171450">
              <a:buFont typeface="Wingdings" panose="05000000000000000000" pitchFamily="2" charset="2"/>
              <a:buChar char="Ø"/>
            </a:pPr>
            <a:r>
              <a:rPr lang="en-US" dirty="0"/>
              <a:t>Modeling workflow used to advance Base Model to Refined Model</a:t>
            </a:r>
          </a:p>
          <a:p>
            <a:pPr marL="171450" indent="-171450">
              <a:buFont typeface="Wingdings" panose="05000000000000000000" pitchFamily="2" charset="2"/>
              <a:buChar char="Ø"/>
            </a:pPr>
            <a:r>
              <a:rPr lang="en-US" dirty="0"/>
              <a:t>Drawing workflow is used to cut section, add dimensions and other MicroStation tools available</a:t>
            </a:r>
          </a:p>
          <a:p>
            <a:pPr marL="171450" indent="-171450">
              <a:buFont typeface="Wingdings" panose="05000000000000000000" pitchFamily="2" charset="2"/>
              <a:buChar char="Ø"/>
            </a:pPr>
            <a:r>
              <a:rPr lang="en-US" dirty="0"/>
              <a:t>It is not uncommon for the user to have to switch between workflows to find tools needed for modeling</a:t>
            </a:r>
          </a:p>
          <a:p>
            <a:endParaRPr lang="en-US" dirty="0"/>
          </a:p>
        </p:txBody>
      </p:sp>
      <p:sp>
        <p:nvSpPr>
          <p:cNvPr id="4" name="Slide Number Placeholder 3">
            <a:extLst>
              <a:ext uri="{FF2B5EF4-FFF2-40B4-BE49-F238E27FC236}">
                <a16:creationId xmlns:a16="http://schemas.microsoft.com/office/drawing/2014/main" id="{743073DF-6407-6946-E7BD-3327A1946EDD}"/>
              </a:ext>
            </a:extLst>
          </p:cNvPr>
          <p:cNvSpPr>
            <a:spLocks noGrp="1"/>
          </p:cNvSpPr>
          <p:nvPr>
            <p:ph type="sldNum" sz="quarter" idx="5"/>
          </p:nvPr>
        </p:nvSpPr>
        <p:spPr/>
        <p:txBody>
          <a:bodyPr/>
          <a:lstStyle/>
          <a:p>
            <a:fld id="{EFE5B599-AA95-1644-997B-C5E152CB2BB8}" type="slidenum">
              <a:rPr lang="en-US" smtClean="0"/>
              <a:t>27</a:t>
            </a:fld>
            <a:endParaRPr lang="en-US"/>
          </a:p>
        </p:txBody>
      </p:sp>
    </p:spTree>
    <p:extLst>
      <p:ext uri="{BB962C8B-B14F-4D97-AF65-F5344CB8AC3E}">
        <p14:creationId xmlns:p14="http://schemas.microsoft.com/office/powerpoint/2010/main" val="28057122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D9D98-008E-7D6F-1091-904A6C70C6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664293-DCAB-4DF5-B816-BB96D98C74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0DEE3A-BEC6-76B8-4323-28FB7B95709D}"/>
              </a:ext>
            </a:extLst>
          </p:cNvPr>
          <p:cNvSpPr>
            <a:spLocks noGrp="1"/>
          </p:cNvSpPr>
          <p:nvPr>
            <p:ph type="body" idx="1"/>
          </p:nvPr>
        </p:nvSpPr>
        <p:spPr/>
        <p:txBody>
          <a:bodyPr/>
          <a:lstStyle/>
          <a:p>
            <a:r>
              <a:rPr lang="en-US" b="1" u="sng" dirty="0"/>
              <a:t>Speaking Point</a:t>
            </a:r>
          </a:p>
          <a:p>
            <a:pPr marL="171450" indent="-171450">
              <a:buFont typeface="Wingdings" panose="05000000000000000000" pitchFamily="2" charset="2"/>
              <a:buChar char="Ø"/>
            </a:pPr>
            <a:r>
              <a:rPr lang="en-US" dirty="0"/>
              <a:t>PennDOT specific templates</a:t>
            </a:r>
          </a:p>
          <a:p>
            <a:pPr marL="628650" lvl="1" indent="-171450">
              <a:buFont typeface="Wingdings" panose="05000000000000000000" pitchFamily="2" charset="2"/>
              <a:buChar char="Ø"/>
            </a:pPr>
            <a:r>
              <a:rPr lang="en-US" dirty="0"/>
              <a:t>Used in the Intro Course for Base Modeling</a:t>
            </a:r>
          </a:p>
          <a:p>
            <a:pPr marL="628650" lvl="1" indent="-171450">
              <a:buFont typeface="Wingdings" panose="05000000000000000000" pitchFamily="2" charset="2"/>
              <a:buChar char="Ø"/>
            </a:pPr>
            <a:r>
              <a:rPr lang="en-US" dirty="0"/>
              <a:t>Can be modified</a:t>
            </a:r>
          </a:p>
          <a:p>
            <a:endParaRPr lang="en-US" dirty="0"/>
          </a:p>
        </p:txBody>
      </p:sp>
      <p:sp>
        <p:nvSpPr>
          <p:cNvPr id="4" name="Slide Number Placeholder 3">
            <a:extLst>
              <a:ext uri="{FF2B5EF4-FFF2-40B4-BE49-F238E27FC236}">
                <a16:creationId xmlns:a16="http://schemas.microsoft.com/office/drawing/2014/main" id="{7202B6AB-9AAC-96AE-157C-AC58B5F95A57}"/>
              </a:ext>
            </a:extLst>
          </p:cNvPr>
          <p:cNvSpPr>
            <a:spLocks noGrp="1"/>
          </p:cNvSpPr>
          <p:nvPr>
            <p:ph type="sldNum" sz="quarter" idx="5"/>
          </p:nvPr>
        </p:nvSpPr>
        <p:spPr/>
        <p:txBody>
          <a:bodyPr/>
          <a:lstStyle/>
          <a:p>
            <a:fld id="{EFE5B599-AA95-1644-997B-C5E152CB2BB8}" type="slidenum">
              <a:rPr lang="en-US" smtClean="0"/>
              <a:t>28</a:t>
            </a:fld>
            <a:endParaRPr lang="en-US"/>
          </a:p>
        </p:txBody>
      </p:sp>
    </p:spTree>
    <p:extLst>
      <p:ext uri="{BB962C8B-B14F-4D97-AF65-F5344CB8AC3E}">
        <p14:creationId xmlns:p14="http://schemas.microsoft.com/office/powerpoint/2010/main" val="34706559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Speaking Point</a:t>
            </a:r>
          </a:p>
          <a:p>
            <a:pPr marL="171450" indent="-171450">
              <a:buFont typeface="Wingdings" panose="05000000000000000000" pitchFamily="2" charset="2"/>
              <a:buChar char="Ø"/>
            </a:pPr>
            <a:r>
              <a:rPr lang="en-US" dirty="0"/>
              <a:t>Model Element</a:t>
            </a:r>
          </a:p>
          <a:p>
            <a:pPr marL="628650" lvl="1" indent="-171450">
              <a:buFont typeface="Arial" panose="020B0604020202020204" pitchFamily="34" charset="0"/>
              <a:buChar char="•"/>
            </a:pPr>
            <a:r>
              <a:rPr lang="en-US" dirty="0"/>
              <a:t>An entity within a model that represents a physical object or an abstract concept (i.e. an abutment stem, north arrow)</a:t>
            </a:r>
          </a:p>
          <a:p>
            <a:pPr marL="171450" indent="-171450">
              <a:buFont typeface="Wingdings" panose="05000000000000000000" pitchFamily="2" charset="2"/>
              <a:buChar char="Ø"/>
            </a:pPr>
            <a:r>
              <a:rPr lang="en-US" b="0" dirty="0"/>
              <a:t>Component</a:t>
            </a:r>
          </a:p>
          <a:p>
            <a:pPr lvl="1"/>
            <a:r>
              <a:rPr lang="en-US" dirty="0"/>
              <a:t>A physical item or feature within a model – Used to describe typical “components” or sub-components of the bridge (i.e. deck, barriers, piers, etc.)</a:t>
            </a:r>
          </a:p>
          <a:p>
            <a:pPr marL="171450" indent="-171450">
              <a:buFont typeface="Wingdings" panose="05000000000000000000" pitchFamily="2" charset="2"/>
              <a:buChar char="Ø"/>
            </a:pPr>
            <a:r>
              <a:rPr lang="en-US" dirty="0"/>
              <a:t>Parametric</a:t>
            </a:r>
          </a:p>
          <a:p>
            <a:pPr marL="628650" lvl="1" indent="-171450">
              <a:buFont typeface="Arial" panose="020B0604020202020204" pitchFamily="34" charset="0"/>
              <a:buChar char="•"/>
            </a:pPr>
            <a:r>
              <a:rPr lang="en-US" dirty="0"/>
              <a:t>Representing digital information for a model component by parameters </a:t>
            </a:r>
          </a:p>
          <a:p>
            <a:pPr marL="628650" lvl="1" indent="-171450">
              <a:buFont typeface="Arial" panose="020B0604020202020204" pitchFamily="34" charset="0"/>
              <a:buChar char="•"/>
            </a:pPr>
            <a:r>
              <a:rPr lang="en-US" dirty="0"/>
              <a:t>This is usually referring to geometric data which can be linked to related components through internal logic</a:t>
            </a:r>
          </a:p>
          <a:p>
            <a:pPr marL="171450" indent="-171450">
              <a:buFont typeface="Wingdings" panose="05000000000000000000" pitchFamily="2" charset="2"/>
              <a:buChar char="Ø"/>
            </a:pPr>
            <a:r>
              <a:rPr lang="en-US" dirty="0"/>
              <a:t>Definitions are present in “</a:t>
            </a:r>
            <a:r>
              <a:rPr lang="en-US" i="1" dirty="0"/>
              <a:t>USER'S GUIDE FOR  MODEL-CENTRIC WORKFLOW USING BENTLEY’S OPENBRIDGE DESIGNER</a:t>
            </a:r>
            <a:r>
              <a:rPr lang="en-US" dirty="0"/>
              <a:t>” section 1.7.</a:t>
            </a:r>
          </a:p>
          <a:p>
            <a:endParaRPr lang="en-US" dirty="0"/>
          </a:p>
        </p:txBody>
      </p:sp>
      <p:sp>
        <p:nvSpPr>
          <p:cNvPr id="4" name="Slide Number Placeholder 3"/>
          <p:cNvSpPr>
            <a:spLocks noGrp="1"/>
          </p:cNvSpPr>
          <p:nvPr>
            <p:ph type="sldNum" sz="quarter" idx="5"/>
          </p:nvPr>
        </p:nvSpPr>
        <p:spPr/>
        <p:txBody>
          <a:bodyPr/>
          <a:lstStyle/>
          <a:p>
            <a:fld id="{EFE5B599-AA95-1644-997B-C5E152CB2BB8}" type="slidenum">
              <a:rPr lang="en-US" smtClean="0"/>
              <a:t>29</a:t>
            </a:fld>
            <a:endParaRPr lang="en-US"/>
          </a:p>
        </p:txBody>
      </p:sp>
    </p:spTree>
    <p:extLst>
      <p:ext uri="{BB962C8B-B14F-4D97-AF65-F5344CB8AC3E}">
        <p14:creationId xmlns:p14="http://schemas.microsoft.com/office/powerpoint/2010/main" val="3558178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Speaking Point</a:t>
            </a:r>
          </a:p>
          <a:p>
            <a:pPr marL="171450" indent="-171450">
              <a:buFont typeface="Wingdings" panose="05000000000000000000" pitchFamily="2" charset="2"/>
              <a:buChar char="Ø"/>
            </a:pPr>
            <a:r>
              <a:rPr lang="en-US" dirty="0"/>
              <a:t>Level of Development</a:t>
            </a:r>
          </a:p>
          <a:p>
            <a:pPr marL="628650" lvl="1" indent="-171450">
              <a:buFont typeface="Arial" panose="020B0604020202020204" pitchFamily="34" charset="0"/>
              <a:buChar char="•"/>
            </a:pPr>
            <a:r>
              <a:rPr lang="en-US" dirty="0"/>
              <a:t>A qualitative designation that communicates the degree of engineering intent behind a 3D model element (or group of model elements) and defines the authorized uses for which the model element is sufficiently developed</a:t>
            </a:r>
          </a:p>
          <a:p>
            <a:pPr marL="628650" lvl="1" indent="-171450">
              <a:buFont typeface="Arial" panose="020B0604020202020204" pitchFamily="34" charset="0"/>
              <a:buChar char="•"/>
            </a:pPr>
            <a:r>
              <a:rPr lang="en-US" dirty="0"/>
              <a:t>Normally the LOD will increase through the design development process</a:t>
            </a:r>
          </a:p>
          <a:p>
            <a:endParaRPr lang="en-US" dirty="0"/>
          </a:p>
        </p:txBody>
      </p:sp>
      <p:sp>
        <p:nvSpPr>
          <p:cNvPr id="4" name="Slide Number Placeholder 3"/>
          <p:cNvSpPr>
            <a:spLocks noGrp="1"/>
          </p:cNvSpPr>
          <p:nvPr>
            <p:ph type="sldNum" sz="quarter" idx="5"/>
          </p:nvPr>
        </p:nvSpPr>
        <p:spPr/>
        <p:txBody>
          <a:bodyPr/>
          <a:lstStyle/>
          <a:p>
            <a:fld id="{EFE5B599-AA95-1644-997B-C5E152CB2BB8}" type="slidenum">
              <a:rPr lang="en-US" smtClean="0"/>
              <a:t>30</a:t>
            </a:fld>
            <a:endParaRPr lang="en-US"/>
          </a:p>
        </p:txBody>
      </p:sp>
    </p:spTree>
    <p:extLst>
      <p:ext uri="{BB962C8B-B14F-4D97-AF65-F5344CB8AC3E}">
        <p14:creationId xmlns:p14="http://schemas.microsoft.com/office/powerpoint/2010/main" val="3230010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Speaking Point</a:t>
            </a:r>
          </a:p>
          <a:p>
            <a:pPr marL="171450" indent="-171450">
              <a:buFont typeface="Wingdings" panose="05000000000000000000" pitchFamily="2" charset="2"/>
              <a:buChar char="Ø"/>
            </a:pPr>
            <a:r>
              <a:rPr lang="en-US" dirty="0"/>
              <a:t>PennDOT Digital Delivery Directive Vision:</a:t>
            </a:r>
          </a:p>
          <a:p>
            <a:pPr marL="628650" lvl="1" indent="-171450">
              <a:buFont typeface="Arial" panose="020B0604020202020204" pitchFamily="34" charset="0"/>
              <a:buChar char="•"/>
            </a:pPr>
            <a:r>
              <a:rPr lang="en-US" dirty="0"/>
              <a:t>By 2025, construction projects will be bid using 3-D technology and no longer be in a traditional construction plan format.</a:t>
            </a:r>
          </a:p>
          <a:p>
            <a:pPr marL="171450" indent="-171450">
              <a:buFont typeface="Wingdings" panose="05000000000000000000" pitchFamily="2" charset="2"/>
              <a:buChar char="Ø"/>
            </a:pPr>
            <a:r>
              <a:rPr lang="en-US" dirty="0"/>
              <a:t> Moving from 2D plan sets to 3D models</a:t>
            </a:r>
          </a:p>
          <a:p>
            <a:pPr marL="171450" indent="-171450">
              <a:buFont typeface="Wingdings" panose="05000000000000000000" pitchFamily="2" charset="2"/>
              <a:buChar char="Ø"/>
            </a:pPr>
            <a:r>
              <a:rPr lang="en-US" dirty="0"/>
              <a:t>2D sheets and reports generated from 3D model</a:t>
            </a:r>
          </a:p>
          <a:p>
            <a:endParaRPr lang="en-US" dirty="0"/>
          </a:p>
        </p:txBody>
      </p:sp>
      <p:sp>
        <p:nvSpPr>
          <p:cNvPr id="4" name="Slide Number Placeholder 3"/>
          <p:cNvSpPr>
            <a:spLocks noGrp="1"/>
          </p:cNvSpPr>
          <p:nvPr>
            <p:ph type="sldNum" sz="quarter" idx="5"/>
          </p:nvPr>
        </p:nvSpPr>
        <p:spPr/>
        <p:txBody>
          <a:bodyPr/>
          <a:lstStyle/>
          <a:p>
            <a:fld id="{EFE5B599-AA95-1644-997B-C5E152CB2BB8}" type="slidenum">
              <a:rPr lang="en-US" smtClean="0"/>
              <a:t>4</a:t>
            </a:fld>
            <a:endParaRPr lang="en-US"/>
          </a:p>
        </p:txBody>
      </p:sp>
    </p:spTree>
    <p:extLst>
      <p:ext uri="{BB962C8B-B14F-4D97-AF65-F5344CB8AC3E}">
        <p14:creationId xmlns:p14="http://schemas.microsoft.com/office/powerpoint/2010/main" val="69566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Speaking Point</a:t>
            </a:r>
          </a:p>
          <a:p>
            <a:pPr marL="171450" indent="-171450">
              <a:buFont typeface="Wingdings" panose="05000000000000000000" pitchFamily="2" charset="2"/>
              <a:buChar char="Ø"/>
            </a:pPr>
            <a:r>
              <a:rPr lang="en-US" dirty="0"/>
              <a:t>Level of Detail</a:t>
            </a:r>
          </a:p>
          <a:p>
            <a:pPr marL="628650" lvl="1" indent="-171450">
              <a:buFont typeface="Arial" panose="020B0604020202020204" pitchFamily="34" charset="0"/>
              <a:buChar char="•"/>
            </a:pPr>
            <a:r>
              <a:rPr lang="en-US" dirty="0"/>
              <a:t>Describes only the amount of geometric detail in a model element, not the amount of engineering intent</a:t>
            </a:r>
          </a:p>
          <a:p>
            <a:pPr marL="628650" lvl="1" indent="-171450">
              <a:buFont typeface="Arial" panose="020B0604020202020204" pitchFamily="34" charset="0"/>
              <a:buChar char="•"/>
            </a:pPr>
            <a:r>
              <a:rPr lang="en-US" dirty="0"/>
              <a:t>Highly detailed model elements may be placed in a model as placeholders with no engineering intent</a:t>
            </a:r>
          </a:p>
          <a:p>
            <a:pPr marL="628650" lvl="1" indent="-171450">
              <a:buFont typeface="Arial" panose="020B0604020202020204" pitchFamily="34" charset="0"/>
              <a:buChar char="•"/>
            </a:pPr>
            <a:r>
              <a:rPr lang="en-US" dirty="0"/>
              <a:t>Though detail often increases in parallel with development, observing the detail of a model element is not an effective way to determine its development or appropriate uses.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effectLst/>
                <a:latin typeface="Arial"/>
                <a:ea typeface="Calibri" panose="020F0502020204030204" pitchFamily="34" charset="0"/>
                <a:cs typeface="Arial"/>
              </a:rPr>
              <a:t>PennDOT will use Element Detail Designation (EDD) for definition in models</a:t>
            </a:r>
            <a:endParaRPr lang="en-US" dirty="0"/>
          </a:p>
          <a:p>
            <a:pPr marL="171450" indent="-171450">
              <a:buFont typeface="Wingdings" panose="05000000000000000000" pitchFamily="2" charset="2"/>
              <a:buChar char="Ø"/>
            </a:pPr>
            <a:r>
              <a:rPr lang="en-US" dirty="0"/>
              <a:t>Definitions are present in “</a:t>
            </a:r>
            <a:r>
              <a:rPr lang="en-US" i="1" dirty="0"/>
              <a:t>USER'S GUIDE FOR  MODEL-CENTRIC WORKFLOW USING BENTLEY’S OPENBRIDGE DESIGNER</a:t>
            </a:r>
            <a:r>
              <a:rPr lang="en-US" dirty="0"/>
              <a:t>” section 1.7.</a:t>
            </a:r>
          </a:p>
          <a:p>
            <a:endParaRPr lang="en-US" dirty="0"/>
          </a:p>
        </p:txBody>
      </p:sp>
      <p:sp>
        <p:nvSpPr>
          <p:cNvPr id="4" name="Slide Number Placeholder 3"/>
          <p:cNvSpPr>
            <a:spLocks noGrp="1"/>
          </p:cNvSpPr>
          <p:nvPr>
            <p:ph type="sldNum" sz="quarter" idx="5"/>
          </p:nvPr>
        </p:nvSpPr>
        <p:spPr/>
        <p:txBody>
          <a:bodyPr/>
          <a:lstStyle/>
          <a:p>
            <a:fld id="{EFE5B599-AA95-1644-997B-C5E152CB2BB8}" type="slidenum">
              <a:rPr lang="en-US" smtClean="0"/>
              <a:t>31</a:t>
            </a:fld>
            <a:endParaRPr lang="en-US"/>
          </a:p>
        </p:txBody>
      </p:sp>
    </p:spTree>
    <p:extLst>
      <p:ext uri="{BB962C8B-B14F-4D97-AF65-F5344CB8AC3E}">
        <p14:creationId xmlns:p14="http://schemas.microsoft.com/office/powerpoint/2010/main" val="5719376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Speaking Point</a:t>
            </a:r>
          </a:p>
          <a:p>
            <a:pPr marL="171450" indent="-171450">
              <a:buFont typeface="Wingdings" panose="05000000000000000000" pitchFamily="2" charset="2"/>
              <a:buChar char="Ø"/>
            </a:pPr>
            <a:r>
              <a:rPr lang="en-US" b="0" dirty="0"/>
              <a:t>Level of Information</a:t>
            </a:r>
          </a:p>
          <a:p>
            <a:pPr marL="628650" lvl="1" indent="-171450">
              <a:spcBef>
                <a:spcPts val="0"/>
              </a:spcBef>
              <a:buFont typeface="Wingdings" panose="05000000000000000000" pitchFamily="2" charset="2"/>
              <a:buChar char="§"/>
            </a:pPr>
            <a:r>
              <a:rPr lang="en-US" dirty="0">
                <a:ea typeface="Calibri" panose="020F0502020204030204" pitchFamily="34" charset="0"/>
              </a:rPr>
              <a:t>A description of the completeness and quality of the non-graphical information attached to the model elements</a:t>
            </a:r>
          </a:p>
          <a:p>
            <a:pPr marL="628650" lvl="1" indent="-171450">
              <a:spcBef>
                <a:spcPts val="0"/>
              </a:spcBef>
              <a:buFont typeface="Wingdings" panose="05000000000000000000" pitchFamily="2" charset="2"/>
              <a:buChar char="§"/>
            </a:pPr>
            <a:r>
              <a:rPr lang="en-US" dirty="0">
                <a:ea typeface="Calibri" panose="020F0502020204030204" pitchFamily="34" charset="0"/>
              </a:rPr>
              <a:t>Communicates the reliability of measurements and quantities to meet construction specifications</a:t>
            </a:r>
          </a:p>
          <a:p>
            <a:pPr marL="628650" lvl="1" indent="-171450">
              <a:spcBef>
                <a:spcPts val="0"/>
              </a:spcBef>
              <a:buFont typeface="Wingdings" panose="05000000000000000000" pitchFamily="2" charset="2"/>
              <a:buChar char="§"/>
            </a:pPr>
            <a:r>
              <a:rPr lang="en-US" dirty="0">
                <a:ea typeface="Calibri" panose="020F0502020204030204" pitchFamily="34" charset="0"/>
              </a:rPr>
              <a:t>Additional information such as material properties, manufacturers details, and other data for asset management </a:t>
            </a:r>
          </a:p>
          <a:p>
            <a:pPr marL="628650" lvl="1" indent="-171450">
              <a:spcBef>
                <a:spcPts val="0"/>
              </a:spcBef>
              <a:buFont typeface="Wingdings" panose="05000000000000000000" pitchFamily="2" charset="2"/>
              <a:buChar char="§"/>
            </a:pPr>
            <a:r>
              <a:rPr lang="en-US" dirty="0">
                <a:ea typeface="Calibri" panose="020F0502020204030204" pitchFamily="34" charset="0"/>
              </a:rPr>
              <a:t>PennDOT will use Element Information Designation (EID) for definition in models</a:t>
            </a:r>
          </a:p>
          <a:p>
            <a:pPr marL="171450" indent="-171450">
              <a:buFont typeface="Wingdings" panose="05000000000000000000" pitchFamily="2" charset="2"/>
              <a:buChar char="Ø"/>
            </a:pPr>
            <a:r>
              <a:rPr lang="en-US" dirty="0"/>
              <a:t>Definitions are present in “</a:t>
            </a:r>
            <a:r>
              <a:rPr lang="en-US" i="1" dirty="0"/>
              <a:t>USER'S GUIDE FOR  MODEL-CENTRIC WORKFLOW USING BENTLEY’S OPENBRIDGE DESIGNER</a:t>
            </a:r>
            <a:r>
              <a:rPr lang="en-US" dirty="0"/>
              <a:t>” section 1.7.</a:t>
            </a:r>
          </a:p>
          <a:p>
            <a:endParaRPr lang="en-US" dirty="0"/>
          </a:p>
          <a:p>
            <a:endParaRPr lang="en-US" dirty="0"/>
          </a:p>
        </p:txBody>
      </p:sp>
      <p:sp>
        <p:nvSpPr>
          <p:cNvPr id="4" name="Slide Number Placeholder 3"/>
          <p:cNvSpPr>
            <a:spLocks noGrp="1"/>
          </p:cNvSpPr>
          <p:nvPr>
            <p:ph type="sldNum" sz="quarter" idx="5"/>
          </p:nvPr>
        </p:nvSpPr>
        <p:spPr/>
        <p:txBody>
          <a:bodyPr/>
          <a:lstStyle/>
          <a:p>
            <a:fld id="{EFE5B599-AA95-1644-997B-C5E152CB2BB8}" type="slidenum">
              <a:rPr lang="en-US" smtClean="0"/>
              <a:t>32</a:t>
            </a:fld>
            <a:endParaRPr lang="en-US"/>
          </a:p>
        </p:txBody>
      </p:sp>
    </p:spTree>
    <p:extLst>
      <p:ext uri="{BB962C8B-B14F-4D97-AF65-F5344CB8AC3E}">
        <p14:creationId xmlns:p14="http://schemas.microsoft.com/office/powerpoint/2010/main" val="26202440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A7600C-53B7-E610-FBF8-73294E1794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F1353D-BC6B-358D-2E7E-ACF25C234A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7976C3-1451-1311-7289-8CDD74D66C0F}"/>
              </a:ext>
            </a:extLst>
          </p:cNvPr>
          <p:cNvSpPr>
            <a:spLocks noGrp="1"/>
          </p:cNvSpPr>
          <p:nvPr>
            <p:ph type="body" idx="1"/>
          </p:nvPr>
        </p:nvSpPr>
        <p:spPr/>
        <p:txBody>
          <a:bodyPr/>
          <a:lstStyle/>
          <a:p>
            <a:r>
              <a:rPr lang="en-US" b="1" u="sng" dirty="0"/>
              <a:t>Speaking Point</a:t>
            </a:r>
          </a:p>
          <a:p>
            <a:pPr marL="171450" indent="-171450">
              <a:buFont typeface="Wingdings" panose="05000000000000000000" pitchFamily="2" charset="2"/>
              <a:buChar char="Ø"/>
            </a:pPr>
            <a:r>
              <a:rPr lang="en-US" dirty="0"/>
              <a:t>Base Model </a:t>
            </a:r>
          </a:p>
          <a:p>
            <a:pPr marL="628650" lvl="1" indent="-171450">
              <a:buFont typeface="Arial" panose="020B0604020202020204" pitchFamily="34" charset="0"/>
              <a:buChar char="•"/>
            </a:pPr>
            <a:r>
              <a:rPr lang="en-US" dirty="0"/>
              <a:t>Takes advantage of the current software capabilities as much as possible</a:t>
            </a:r>
          </a:p>
          <a:p>
            <a:pPr marL="628650" lvl="1" indent="-171450">
              <a:buFont typeface="Arial" panose="020B0604020202020204" pitchFamily="34" charset="0"/>
              <a:buChar char="•"/>
            </a:pPr>
            <a:r>
              <a:rPr lang="en-US" dirty="0"/>
              <a:t>Advantageous for elements to remain in the “Base” status for as long as possible throughout the design process</a:t>
            </a:r>
          </a:p>
          <a:p>
            <a:pPr marL="171450" indent="-171450">
              <a:buFont typeface="Wingdings" panose="05000000000000000000" pitchFamily="2" charset="2"/>
              <a:buChar char="Ø"/>
            </a:pPr>
            <a:r>
              <a:rPr lang="en-US" dirty="0"/>
              <a:t>Refined Model</a:t>
            </a:r>
          </a:p>
          <a:p>
            <a:pPr marL="628650" lvl="1" indent="-171450">
              <a:buFont typeface="Arial" panose="020B0604020202020204" pitchFamily="34" charset="0"/>
              <a:buChar char="•"/>
            </a:pPr>
            <a:r>
              <a:rPr lang="en-US" dirty="0"/>
              <a:t>When the Level of Detail or information needed for the general design process, or a specific submission exceeds that which can be provided as a “Base” element</a:t>
            </a:r>
          </a:p>
          <a:p>
            <a:pPr marL="171450" indent="-171450">
              <a:buFont typeface="Wingdings" panose="05000000000000000000" pitchFamily="2" charset="2"/>
              <a:buChar char="Ø"/>
            </a:pPr>
            <a:r>
              <a:rPr lang="en-US" dirty="0"/>
              <a:t>Definitions are present in “</a:t>
            </a:r>
            <a:r>
              <a:rPr lang="en-US" i="1" dirty="0"/>
              <a:t>USER'S GUIDE FOR  MODEL-CENTRIC WORKFLOW USING BENTLEY’S OPENBRIDGE DESIGNER</a:t>
            </a:r>
            <a:r>
              <a:rPr lang="en-US" dirty="0"/>
              <a:t>” section 1.7.</a:t>
            </a:r>
          </a:p>
          <a:p>
            <a:endParaRPr lang="en-US" dirty="0"/>
          </a:p>
        </p:txBody>
      </p:sp>
      <p:sp>
        <p:nvSpPr>
          <p:cNvPr id="4" name="Slide Number Placeholder 3">
            <a:extLst>
              <a:ext uri="{FF2B5EF4-FFF2-40B4-BE49-F238E27FC236}">
                <a16:creationId xmlns:a16="http://schemas.microsoft.com/office/drawing/2014/main" id="{CB1BA227-0663-8B80-81E3-C89C861B343F}"/>
              </a:ext>
            </a:extLst>
          </p:cNvPr>
          <p:cNvSpPr>
            <a:spLocks noGrp="1"/>
          </p:cNvSpPr>
          <p:nvPr>
            <p:ph type="sldNum" sz="quarter" idx="5"/>
          </p:nvPr>
        </p:nvSpPr>
        <p:spPr/>
        <p:txBody>
          <a:bodyPr/>
          <a:lstStyle/>
          <a:p>
            <a:fld id="{EFE5B599-AA95-1644-997B-C5E152CB2BB8}" type="slidenum">
              <a:rPr lang="en-US" smtClean="0"/>
              <a:t>33</a:t>
            </a:fld>
            <a:endParaRPr lang="en-US"/>
          </a:p>
        </p:txBody>
      </p:sp>
    </p:spTree>
    <p:extLst>
      <p:ext uri="{BB962C8B-B14F-4D97-AF65-F5344CB8AC3E}">
        <p14:creationId xmlns:p14="http://schemas.microsoft.com/office/powerpoint/2010/main" val="238175582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Speaking Point</a:t>
            </a:r>
          </a:p>
          <a:p>
            <a:pPr marL="171450" indent="-171450">
              <a:buFont typeface="Wingdings" panose="05000000000000000000" pitchFamily="2" charset="2"/>
              <a:buChar char="Ø"/>
            </a:pPr>
            <a:r>
              <a:rPr lang="en-US" dirty="0"/>
              <a:t>Base Model </a:t>
            </a:r>
          </a:p>
          <a:p>
            <a:pPr marL="628650" lvl="1" indent="-171450">
              <a:buFont typeface="Arial" panose="020B0604020202020204" pitchFamily="34" charset="0"/>
              <a:buChar char="•"/>
            </a:pPr>
            <a:r>
              <a:rPr lang="en-US" dirty="0"/>
              <a:t>Takes advantage of the current software capabilities as much as possible</a:t>
            </a:r>
          </a:p>
          <a:p>
            <a:pPr marL="628650" lvl="1" indent="-171450">
              <a:buFont typeface="Arial" panose="020B0604020202020204" pitchFamily="34" charset="0"/>
              <a:buChar char="•"/>
            </a:pPr>
            <a:r>
              <a:rPr lang="en-US" dirty="0"/>
              <a:t>Advantageous for elements to remain in the “Base” status for as long as possible throughout the design process</a:t>
            </a:r>
          </a:p>
          <a:p>
            <a:pPr marL="171450" indent="-171450">
              <a:buFont typeface="Wingdings" panose="05000000000000000000" pitchFamily="2" charset="2"/>
              <a:buChar char="Ø"/>
            </a:pPr>
            <a:r>
              <a:rPr lang="en-US" dirty="0"/>
              <a:t>Refined Model</a:t>
            </a:r>
          </a:p>
          <a:p>
            <a:pPr marL="628650" lvl="1" indent="-171450">
              <a:buFont typeface="Arial" panose="020B0604020202020204" pitchFamily="34" charset="0"/>
              <a:buChar char="•"/>
            </a:pPr>
            <a:r>
              <a:rPr lang="en-US" dirty="0"/>
              <a:t>When the Level of Detail or information needed for the general design process, or a specific submission exceeds that which can be provided as a “Base” element</a:t>
            </a:r>
          </a:p>
          <a:p>
            <a:pPr marL="171450" indent="-171450">
              <a:buFont typeface="Wingdings" panose="05000000000000000000" pitchFamily="2" charset="2"/>
              <a:buChar char="Ø"/>
            </a:pPr>
            <a:r>
              <a:rPr lang="en-US" dirty="0"/>
              <a:t>Definitions are present in “</a:t>
            </a:r>
            <a:r>
              <a:rPr lang="en-US" i="1" dirty="0"/>
              <a:t>USER'S GUIDE FOR  MODEL-CENTRIC WORKFLOW USING BENTLEY’S OPENBRIDGE DESIGNER</a:t>
            </a:r>
            <a:r>
              <a:rPr lang="en-US" dirty="0"/>
              <a:t>” section 1.7.</a:t>
            </a:r>
          </a:p>
          <a:p>
            <a:endParaRPr lang="en-US" dirty="0"/>
          </a:p>
        </p:txBody>
      </p:sp>
      <p:sp>
        <p:nvSpPr>
          <p:cNvPr id="4" name="Slide Number Placeholder 3"/>
          <p:cNvSpPr>
            <a:spLocks noGrp="1"/>
          </p:cNvSpPr>
          <p:nvPr>
            <p:ph type="sldNum" sz="quarter" idx="5"/>
          </p:nvPr>
        </p:nvSpPr>
        <p:spPr/>
        <p:txBody>
          <a:bodyPr/>
          <a:lstStyle/>
          <a:p>
            <a:fld id="{EFE5B599-AA95-1644-997B-C5E152CB2BB8}" type="slidenum">
              <a:rPr lang="en-US" smtClean="0"/>
              <a:t>34</a:t>
            </a:fld>
            <a:endParaRPr lang="en-US"/>
          </a:p>
        </p:txBody>
      </p:sp>
    </p:spTree>
    <p:extLst>
      <p:ext uri="{BB962C8B-B14F-4D97-AF65-F5344CB8AC3E}">
        <p14:creationId xmlns:p14="http://schemas.microsoft.com/office/powerpoint/2010/main" val="34345337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6AB74-BB1E-056C-E394-E2E1490010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2599FC-33BD-E5A3-1F54-FC6BE066E1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7EFF6F-23FB-4CCE-6162-875B3BC395A1}"/>
              </a:ext>
            </a:extLst>
          </p:cNvPr>
          <p:cNvSpPr>
            <a:spLocks noGrp="1"/>
          </p:cNvSpPr>
          <p:nvPr>
            <p:ph type="body" idx="1"/>
          </p:nvPr>
        </p:nvSpPr>
        <p:spPr/>
        <p:txBody>
          <a:bodyPr/>
          <a:lstStyle/>
          <a:p>
            <a:r>
              <a:rPr lang="en-US" b="1" u="sng" dirty="0"/>
              <a:t>Speaking Point</a:t>
            </a:r>
          </a:p>
          <a:p>
            <a:pPr marL="171450" indent="-171450">
              <a:buFont typeface="Wingdings" panose="05000000000000000000" pitchFamily="2" charset="2"/>
              <a:buChar char="Ø"/>
            </a:pPr>
            <a:r>
              <a:rPr lang="en-US" dirty="0"/>
              <a:t>Example:</a:t>
            </a:r>
          </a:p>
          <a:p>
            <a:pPr marL="628650" lvl="1" indent="-171450">
              <a:buFont typeface="Wingdings" panose="05000000000000000000" pitchFamily="2" charset="2"/>
              <a:buChar char="Ø"/>
            </a:pPr>
            <a:r>
              <a:rPr lang="en-US" dirty="0"/>
              <a:t>No. 2 – Bentley added a Deck Breakback tool to square off deck corners for skewed decks</a:t>
            </a:r>
          </a:p>
          <a:p>
            <a:pPr marL="628650" lvl="1" indent="-171450">
              <a:buFont typeface="Wingdings" panose="05000000000000000000" pitchFamily="2" charset="2"/>
              <a:buChar char="Ø"/>
            </a:pPr>
            <a:r>
              <a:rPr lang="en-US" dirty="0"/>
              <a:t>For how PennDOT handles those corners however, some user modifications are still required.</a:t>
            </a:r>
          </a:p>
          <a:p>
            <a:pPr marL="1085850" lvl="2" indent="-171450">
              <a:buFont typeface="Wingdings" panose="05000000000000000000" pitchFamily="2" charset="2"/>
              <a:buChar char="Ø"/>
            </a:pPr>
            <a:r>
              <a:rPr lang="en-US" dirty="0"/>
              <a:t>In the base model however, we’re not showing that.</a:t>
            </a:r>
          </a:p>
          <a:p>
            <a:pPr marL="171450" lvl="0" indent="-171450">
              <a:buFont typeface="Wingdings" panose="05000000000000000000" pitchFamily="2" charset="2"/>
              <a:buChar char="Ø"/>
            </a:pPr>
            <a:r>
              <a:rPr lang="en-US" dirty="0"/>
              <a:t>Diaphragm Details go through beams</a:t>
            </a:r>
          </a:p>
          <a:p>
            <a:endParaRPr lang="en-US" dirty="0"/>
          </a:p>
        </p:txBody>
      </p:sp>
      <p:sp>
        <p:nvSpPr>
          <p:cNvPr id="4" name="Slide Number Placeholder 3">
            <a:extLst>
              <a:ext uri="{FF2B5EF4-FFF2-40B4-BE49-F238E27FC236}">
                <a16:creationId xmlns:a16="http://schemas.microsoft.com/office/drawing/2014/main" id="{5A4379B6-80C0-95A3-2AD3-D3D19F1E1AE6}"/>
              </a:ext>
            </a:extLst>
          </p:cNvPr>
          <p:cNvSpPr>
            <a:spLocks noGrp="1"/>
          </p:cNvSpPr>
          <p:nvPr>
            <p:ph type="sldNum" sz="quarter" idx="5"/>
          </p:nvPr>
        </p:nvSpPr>
        <p:spPr/>
        <p:txBody>
          <a:bodyPr/>
          <a:lstStyle/>
          <a:p>
            <a:fld id="{EFE5B599-AA95-1644-997B-C5E152CB2BB8}" type="slidenum">
              <a:rPr lang="en-US" smtClean="0"/>
              <a:t>35</a:t>
            </a:fld>
            <a:endParaRPr lang="en-US"/>
          </a:p>
        </p:txBody>
      </p:sp>
    </p:spTree>
    <p:extLst>
      <p:ext uri="{BB962C8B-B14F-4D97-AF65-F5344CB8AC3E}">
        <p14:creationId xmlns:p14="http://schemas.microsoft.com/office/powerpoint/2010/main" val="107401411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0DFC6-16AA-0BCF-0620-798D4F13C7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B416EA-375E-C6BA-F9BE-753F7E7EAD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53B4E7-9B0A-461A-572F-29964692E643}"/>
              </a:ext>
            </a:extLst>
          </p:cNvPr>
          <p:cNvSpPr>
            <a:spLocks noGrp="1"/>
          </p:cNvSpPr>
          <p:nvPr>
            <p:ph type="body" idx="1"/>
          </p:nvPr>
        </p:nvSpPr>
        <p:spPr/>
        <p:txBody>
          <a:bodyPr/>
          <a:lstStyle/>
          <a:p>
            <a:r>
              <a:rPr lang="en-US" b="1" u="sng" dirty="0"/>
              <a:t>Speaking Point</a:t>
            </a:r>
          </a:p>
          <a:p>
            <a:pPr marL="171450" indent="-171450">
              <a:buFont typeface="Wingdings" panose="05000000000000000000" pitchFamily="2" charset="2"/>
              <a:buChar char="Ø"/>
            </a:pPr>
            <a:r>
              <a:rPr lang="en-US" dirty="0"/>
              <a:t>Refined Model</a:t>
            </a:r>
          </a:p>
          <a:p>
            <a:pPr marL="628650" lvl="1" indent="-171450">
              <a:buFont typeface="Wingdings" panose="05000000000000000000" pitchFamily="2" charset="2"/>
              <a:buChar char="Ø"/>
            </a:pPr>
            <a:r>
              <a:rPr lang="en-US" dirty="0"/>
              <a:t>Can see deck ends skewed off</a:t>
            </a:r>
          </a:p>
          <a:p>
            <a:pPr marL="628650" lvl="1" indent="-171450">
              <a:buFont typeface="Wingdings" panose="05000000000000000000" pitchFamily="2" charset="2"/>
              <a:buChar char="Ø"/>
            </a:pPr>
            <a:r>
              <a:rPr lang="en-US" dirty="0"/>
              <a:t>Monolithic substructure footing</a:t>
            </a:r>
          </a:p>
          <a:p>
            <a:pPr marL="628650" lvl="1" indent="-171450">
              <a:buFont typeface="Wingdings" panose="05000000000000000000" pitchFamily="2" charset="2"/>
              <a:buChar char="Ø"/>
            </a:pPr>
            <a:r>
              <a:rPr lang="en-US" dirty="0"/>
              <a:t>Corner blocks</a:t>
            </a:r>
          </a:p>
          <a:p>
            <a:pPr marL="628650" lvl="1" indent="-171450">
              <a:buFont typeface="Wingdings" panose="05000000000000000000" pitchFamily="2" charset="2"/>
              <a:buChar char="Ø"/>
            </a:pPr>
            <a:r>
              <a:rPr lang="en-US" dirty="0"/>
              <a:t>Safety wings with flare (older connection detail, but still can be modeled)</a:t>
            </a:r>
          </a:p>
          <a:p>
            <a:pPr marL="628650" lvl="1" indent="-171450">
              <a:buFont typeface="Wingdings" panose="05000000000000000000" pitchFamily="2" charset="2"/>
              <a:buChar char="Ø"/>
            </a:pPr>
            <a:r>
              <a:rPr lang="en-US" dirty="0"/>
              <a:t>Diaphragms between beams, deck, and abutment top</a:t>
            </a:r>
          </a:p>
          <a:p>
            <a:pPr marL="1085850" lvl="2" indent="-171450">
              <a:buFont typeface="Wingdings" panose="05000000000000000000" pitchFamily="2" charset="2"/>
              <a:buChar char="Ø"/>
            </a:pPr>
            <a:r>
              <a:rPr lang="en-US" dirty="0"/>
              <a:t>Paving notch included</a:t>
            </a:r>
          </a:p>
          <a:p>
            <a:pPr marL="628650" lvl="1" indent="-171450">
              <a:buFont typeface="Wingdings" panose="05000000000000000000" pitchFamily="2" charset="2"/>
              <a:buChar char="Ø"/>
            </a:pPr>
            <a:r>
              <a:rPr lang="en-US" dirty="0"/>
              <a:t>Barrier joints</a:t>
            </a:r>
          </a:p>
          <a:p>
            <a:endParaRPr lang="en-US" dirty="0"/>
          </a:p>
        </p:txBody>
      </p:sp>
      <p:sp>
        <p:nvSpPr>
          <p:cNvPr id="4" name="Slide Number Placeholder 3">
            <a:extLst>
              <a:ext uri="{FF2B5EF4-FFF2-40B4-BE49-F238E27FC236}">
                <a16:creationId xmlns:a16="http://schemas.microsoft.com/office/drawing/2014/main" id="{96636E08-EF9D-8152-78B3-78EDF45BFAE7}"/>
              </a:ext>
            </a:extLst>
          </p:cNvPr>
          <p:cNvSpPr>
            <a:spLocks noGrp="1"/>
          </p:cNvSpPr>
          <p:nvPr>
            <p:ph type="sldNum" sz="quarter" idx="5"/>
          </p:nvPr>
        </p:nvSpPr>
        <p:spPr/>
        <p:txBody>
          <a:bodyPr/>
          <a:lstStyle/>
          <a:p>
            <a:fld id="{EFE5B599-AA95-1644-997B-C5E152CB2BB8}" type="slidenum">
              <a:rPr lang="en-US" smtClean="0"/>
              <a:t>36</a:t>
            </a:fld>
            <a:endParaRPr lang="en-US"/>
          </a:p>
        </p:txBody>
      </p:sp>
    </p:spTree>
    <p:extLst>
      <p:ext uri="{BB962C8B-B14F-4D97-AF65-F5344CB8AC3E}">
        <p14:creationId xmlns:p14="http://schemas.microsoft.com/office/powerpoint/2010/main" val="337685237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AF8FB5-6DB5-9FA9-ECA9-0904464183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61CC90-29A5-81C1-7A64-22008EFBCD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7583A8-1385-7BAB-AF90-D770EB436B4E}"/>
              </a:ext>
            </a:extLst>
          </p:cNvPr>
          <p:cNvSpPr>
            <a:spLocks noGrp="1"/>
          </p:cNvSpPr>
          <p:nvPr>
            <p:ph type="body" idx="1"/>
          </p:nvPr>
        </p:nvSpPr>
        <p:spPr/>
        <p:txBody>
          <a:bodyPr/>
          <a:lstStyle/>
          <a:p>
            <a:r>
              <a:rPr lang="en-US" b="1" u="sng" dirty="0"/>
              <a:t>Speaking Point</a:t>
            </a:r>
          </a:p>
          <a:p>
            <a:endParaRPr lang="en-US" dirty="0"/>
          </a:p>
        </p:txBody>
      </p:sp>
      <p:sp>
        <p:nvSpPr>
          <p:cNvPr id="4" name="Slide Number Placeholder 3">
            <a:extLst>
              <a:ext uri="{FF2B5EF4-FFF2-40B4-BE49-F238E27FC236}">
                <a16:creationId xmlns:a16="http://schemas.microsoft.com/office/drawing/2014/main" id="{BC129040-0B7F-2F20-3DF0-5CCE4DC01505}"/>
              </a:ext>
            </a:extLst>
          </p:cNvPr>
          <p:cNvSpPr>
            <a:spLocks noGrp="1"/>
          </p:cNvSpPr>
          <p:nvPr>
            <p:ph type="sldNum" sz="quarter" idx="5"/>
          </p:nvPr>
        </p:nvSpPr>
        <p:spPr/>
        <p:txBody>
          <a:bodyPr/>
          <a:lstStyle/>
          <a:p>
            <a:fld id="{EFE5B599-AA95-1644-997B-C5E152CB2BB8}" type="slidenum">
              <a:rPr lang="en-US" smtClean="0"/>
              <a:t>37</a:t>
            </a:fld>
            <a:endParaRPr lang="en-US"/>
          </a:p>
        </p:txBody>
      </p:sp>
    </p:spTree>
    <p:extLst>
      <p:ext uri="{BB962C8B-B14F-4D97-AF65-F5344CB8AC3E}">
        <p14:creationId xmlns:p14="http://schemas.microsoft.com/office/powerpoint/2010/main" val="12104443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3F4EE-D1AE-037E-155A-D3CFB7B957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6A86FF-FA1B-4E2D-B887-6A62426805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4ABAAD-8A91-BF6B-2E1F-254FDE1D0904}"/>
              </a:ext>
            </a:extLst>
          </p:cNvPr>
          <p:cNvSpPr>
            <a:spLocks noGrp="1"/>
          </p:cNvSpPr>
          <p:nvPr>
            <p:ph type="body" idx="1"/>
          </p:nvPr>
        </p:nvSpPr>
        <p:spPr/>
        <p:txBody>
          <a:bodyPr/>
          <a:lstStyle/>
          <a:p>
            <a:r>
              <a:rPr lang="en-US" b="1" u="sng" dirty="0"/>
              <a:t>Speaking Point</a:t>
            </a:r>
          </a:p>
          <a:p>
            <a:endParaRPr lang="en-US" dirty="0"/>
          </a:p>
        </p:txBody>
      </p:sp>
      <p:sp>
        <p:nvSpPr>
          <p:cNvPr id="4" name="Slide Number Placeholder 3">
            <a:extLst>
              <a:ext uri="{FF2B5EF4-FFF2-40B4-BE49-F238E27FC236}">
                <a16:creationId xmlns:a16="http://schemas.microsoft.com/office/drawing/2014/main" id="{D217C8E0-5AA7-9289-6095-CE70DD2EB12F}"/>
              </a:ext>
            </a:extLst>
          </p:cNvPr>
          <p:cNvSpPr>
            <a:spLocks noGrp="1"/>
          </p:cNvSpPr>
          <p:nvPr>
            <p:ph type="sldNum" sz="quarter" idx="5"/>
          </p:nvPr>
        </p:nvSpPr>
        <p:spPr/>
        <p:txBody>
          <a:bodyPr/>
          <a:lstStyle/>
          <a:p>
            <a:fld id="{EFE5B599-AA95-1644-997B-C5E152CB2BB8}" type="slidenum">
              <a:rPr lang="en-US" smtClean="0"/>
              <a:t>38</a:t>
            </a:fld>
            <a:endParaRPr lang="en-US"/>
          </a:p>
        </p:txBody>
      </p:sp>
    </p:spTree>
    <p:extLst>
      <p:ext uri="{BB962C8B-B14F-4D97-AF65-F5344CB8AC3E}">
        <p14:creationId xmlns:p14="http://schemas.microsoft.com/office/powerpoint/2010/main" val="307160499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E5B599-AA95-1644-997B-C5E152CB2BB8}" type="slidenum">
              <a:rPr lang="en-US" smtClean="0"/>
              <a:t>39</a:t>
            </a:fld>
            <a:endParaRPr lang="en-US"/>
          </a:p>
        </p:txBody>
      </p:sp>
    </p:spTree>
    <p:extLst>
      <p:ext uri="{BB962C8B-B14F-4D97-AF65-F5344CB8AC3E}">
        <p14:creationId xmlns:p14="http://schemas.microsoft.com/office/powerpoint/2010/main" val="146138015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u="sng" dirty="0"/>
              <a:t>Speaking Point</a:t>
            </a:r>
          </a:p>
          <a:p>
            <a:pPr marL="171450" indent="-171450">
              <a:buFont typeface="Wingdings" panose="05000000000000000000" pitchFamily="2" charset="2"/>
              <a:buChar char="Ø"/>
            </a:pPr>
            <a:r>
              <a:rPr lang="en-US" dirty="0"/>
              <a:t>Cloud-based model viewer and project portal</a:t>
            </a:r>
          </a:p>
          <a:p>
            <a:pPr marL="171450" lvl="0" indent="-171450">
              <a:buFont typeface="Wingdings" panose="05000000000000000000" pitchFamily="2" charset="2"/>
              <a:buChar char="Ø"/>
            </a:pPr>
            <a:r>
              <a:rPr lang="en-US" dirty="0"/>
              <a:t>Has gone through multiple evolutions/renames:</a:t>
            </a:r>
          </a:p>
          <a:p>
            <a:pPr marL="628650" lvl="1" indent="-171450">
              <a:buFont typeface="Wingdings" panose="05000000000000000000" pitchFamily="2" charset="2"/>
              <a:buChar char="Ø"/>
            </a:pPr>
            <a:r>
              <a:rPr lang="en-US" dirty="0"/>
              <a:t>ProjectWise 365</a:t>
            </a:r>
          </a:p>
          <a:p>
            <a:pPr marL="628650" lvl="1" indent="-171450">
              <a:buFont typeface="Wingdings" panose="05000000000000000000" pitchFamily="2" charset="2"/>
              <a:buChar char="Ø"/>
            </a:pPr>
            <a:r>
              <a:rPr lang="en-US" dirty="0"/>
              <a:t>Synchro (Still the name used by the connected field app)</a:t>
            </a:r>
          </a:p>
          <a:p>
            <a:pPr marL="628650" lvl="1" indent="-171450">
              <a:buFont typeface="Wingdings" panose="05000000000000000000" pitchFamily="2" charset="2"/>
              <a:buChar char="Ø"/>
            </a:pPr>
            <a:r>
              <a:rPr lang="en-US" dirty="0"/>
              <a:t>Infrastructure Cloud (current name)</a:t>
            </a:r>
          </a:p>
          <a:p>
            <a:endParaRPr lang="en-US" dirty="0"/>
          </a:p>
        </p:txBody>
      </p:sp>
      <p:sp>
        <p:nvSpPr>
          <p:cNvPr id="4" name="Slide Number Placeholder 3"/>
          <p:cNvSpPr>
            <a:spLocks noGrp="1"/>
          </p:cNvSpPr>
          <p:nvPr>
            <p:ph type="sldNum" sz="quarter" idx="5"/>
          </p:nvPr>
        </p:nvSpPr>
        <p:spPr/>
        <p:txBody>
          <a:bodyPr/>
          <a:lstStyle/>
          <a:p>
            <a:fld id="{EFE5B599-AA95-1644-997B-C5E152CB2BB8}" type="slidenum">
              <a:rPr lang="en-US" smtClean="0"/>
              <a:t>40</a:t>
            </a:fld>
            <a:endParaRPr lang="en-US"/>
          </a:p>
        </p:txBody>
      </p:sp>
    </p:spTree>
    <p:extLst>
      <p:ext uri="{BB962C8B-B14F-4D97-AF65-F5344CB8AC3E}">
        <p14:creationId xmlns:p14="http://schemas.microsoft.com/office/powerpoint/2010/main" val="16397994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Speaking Point</a:t>
            </a:r>
          </a:p>
          <a:p>
            <a:pPr marL="171450" indent="-171450">
              <a:buFont typeface="Wingdings" panose="05000000000000000000" pitchFamily="2" charset="2"/>
              <a:buChar char="Ø"/>
            </a:pPr>
            <a:r>
              <a:rPr lang="en-US" dirty="0"/>
              <a:t>Contractors and construction inspectors will use the digital models on the project site</a:t>
            </a:r>
          </a:p>
          <a:p>
            <a:pPr marL="171450" indent="-171450">
              <a:buFont typeface="Wingdings" panose="05000000000000000000" pitchFamily="2" charset="2"/>
              <a:buChar char="Ø"/>
            </a:pPr>
            <a:r>
              <a:rPr lang="en-US" dirty="0"/>
              <a:t>The contractor's as‐built deliverable will be an accurate representation of the constructed project</a:t>
            </a:r>
          </a:p>
          <a:p>
            <a:pPr marL="171450" indent="-171450">
              <a:buFont typeface="Wingdings" panose="05000000000000000000" pitchFamily="2" charset="2"/>
              <a:buChar char="Ø"/>
            </a:pPr>
            <a:r>
              <a:rPr lang="en-US" dirty="0"/>
              <a:t>Feedback from Contractors</a:t>
            </a:r>
          </a:p>
          <a:p>
            <a:pPr marL="628650" lvl="1" indent="-171450">
              <a:buFont typeface="Wingdings" panose="05000000000000000000" pitchFamily="2" charset="2"/>
              <a:buChar char="Ø"/>
            </a:pPr>
            <a:r>
              <a:rPr lang="en-US" dirty="0"/>
              <a:t>Really like “Saved Views”</a:t>
            </a:r>
          </a:p>
          <a:p>
            <a:pPr marL="1085850" lvl="2" indent="-171450">
              <a:buFont typeface="Wingdings" panose="05000000000000000000" pitchFamily="2" charset="2"/>
              <a:buChar char="Ø"/>
            </a:pPr>
            <a:r>
              <a:rPr lang="en-US" dirty="0"/>
              <a:t>Guys tying rebars given hard copies of Saved Views</a:t>
            </a:r>
          </a:p>
          <a:p>
            <a:pPr marL="628650" lvl="1" indent="-171450">
              <a:buFont typeface="Wingdings" panose="05000000000000000000" pitchFamily="2" charset="2"/>
              <a:buChar char="Ø"/>
            </a:pPr>
            <a:r>
              <a:rPr lang="en-US" dirty="0"/>
              <a:t>Inspectors like using the Locate Button to pinpoint where they are within the model</a:t>
            </a:r>
          </a:p>
          <a:p>
            <a:endParaRPr lang="en-US" dirty="0"/>
          </a:p>
        </p:txBody>
      </p:sp>
      <p:sp>
        <p:nvSpPr>
          <p:cNvPr id="4" name="Slide Number Placeholder 3"/>
          <p:cNvSpPr>
            <a:spLocks noGrp="1"/>
          </p:cNvSpPr>
          <p:nvPr>
            <p:ph type="sldNum" sz="quarter" idx="5"/>
          </p:nvPr>
        </p:nvSpPr>
        <p:spPr/>
        <p:txBody>
          <a:bodyPr/>
          <a:lstStyle/>
          <a:p>
            <a:fld id="{EFE5B599-AA95-1644-997B-C5E152CB2BB8}" type="slidenum">
              <a:rPr lang="en-US" smtClean="0"/>
              <a:t>5</a:t>
            </a:fld>
            <a:endParaRPr lang="en-US"/>
          </a:p>
        </p:txBody>
      </p:sp>
    </p:spTree>
    <p:extLst>
      <p:ext uri="{BB962C8B-B14F-4D97-AF65-F5344CB8AC3E}">
        <p14:creationId xmlns:p14="http://schemas.microsoft.com/office/powerpoint/2010/main" val="102095762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u="sng" dirty="0"/>
              <a:t>Speaking Point</a:t>
            </a:r>
          </a:p>
          <a:p>
            <a:pPr marL="171450" indent="-171450">
              <a:buFont typeface="Wingdings" panose="05000000000000000000" pitchFamily="2" charset="2"/>
              <a:buChar char="Ø"/>
            </a:pPr>
            <a:r>
              <a:rPr lang="en-US" dirty="0"/>
              <a:t>My Project Page</a:t>
            </a:r>
          </a:p>
          <a:p>
            <a:pPr marL="628650" lvl="1" indent="-171450">
              <a:buFont typeface="Wingdings" panose="05000000000000000000" pitchFamily="2" charset="2"/>
              <a:buChar char="Ø"/>
            </a:pPr>
            <a:r>
              <a:rPr lang="en-US" dirty="0"/>
              <a:t>Provides a tile-based layout of all the projects that the user has been granted access to.</a:t>
            </a:r>
          </a:p>
          <a:p>
            <a:pPr marL="628650" lvl="1" indent="-171450">
              <a:buFont typeface="Wingdings" panose="05000000000000000000" pitchFamily="2" charset="2"/>
              <a:buChar char="Ø"/>
            </a:pPr>
            <a:r>
              <a:rPr lang="en-US" dirty="0"/>
              <a:t>Initial access typically provided by Systems Administrators who create/link the project from ProjectWise</a:t>
            </a:r>
          </a:p>
          <a:p>
            <a:pPr marL="1085850" lvl="2" indent="-171450">
              <a:buFont typeface="Wingdings" panose="05000000000000000000" pitchFamily="2" charset="2"/>
              <a:buChar char="Ø"/>
            </a:pPr>
            <a:r>
              <a:rPr lang="en-US" dirty="0"/>
              <a:t>Subsequent access can be provided by individuals granted Administrator status in each specific projects permissions portal.</a:t>
            </a:r>
          </a:p>
          <a:p>
            <a:pPr marL="171450" lvl="0" indent="-171450">
              <a:buFont typeface="Wingdings" panose="05000000000000000000" pitchFamily="2" charset="2"/>
              <a:buChar char="Ø"/>
            </a:pPr>
            <a:r>
              <a:rPr lang="en-US" dirty="0"/>
              <a:t>Project Page</a:t>
            </a:r>
          </a:p>
          <a:p>
            <a:pPr marL="628650" lvl="1" indent="-171450">
              <a:buFont typeface="Wingdings" panose="05000000000000000000" pitchFamily="2" charset="2"/>
              <a:buChar char="Ø"/>
            </a:pPr>
            <a:r>
              <a:rPr lang="en-US" dirty="0"/>
              <a:t>Each project has a similar dashboard that presents recent activity, assigned work or tasks, available </a:t>
            </a:r>
            <a:r>
              <a:rPr lang="en-US" dirty="0" err="1"/>
              <a:t>iModels</a:t>
            </a:r>
            <a:r>
              <a:rPr lang="en-US" dirty="0"/>
              <a:t> synced to the project, and an overall summary of the project status (clashes, design issues, submittals, RFI’s, etc.)</a:t>
            </a:r>
          </a:p>
          <a:p>
            <a:pPr marL="628650" lvl="1" indent="-171450">
              <a:buFont typeface="Wingdings" panose="05000000000000000000" pitchFamily="2" charset="2"/>
              <a:buChar char="Ø"/>
            </a:pPr>
            <a:r>
              <a:rPr lang="en-US" dirty="0"/>
              <a:t>Menu bar to navigate between different pages of the project.</a:t>
            </a:r>
          </a:p>
          <a:p>
            <a:pPr marL="1085850" lvl="2" indent="-171450">
              <a:buFont typeface="Wingdings" panose="05000000000000000000" pitchFamily="2" charset="2"/>
              <a:buChar char="Ø"/>
            </a:pPr>
            <a:r>
              <a:rPr lang="en-US" dirty="0"/>
              <a:t>Work: Clashes, Issues, Design Tasks, etc.</a:t>
            </a:r>
          </a:p>
          <a:p>
            <a:pPr marL="1085850" lvl="2" indent="-171450">
              <a:buFont typeface="Wingdings" panose="05000000000000000000" pitchFamily="2" charset="2"/>
              <a:buChar char="Ø"/>
            </a:pPr>
            <a:r>
              <a:rPr lang="en-US" dirty="0"/>
              <a:t>Documents: Link to PW folders so data can be accessed directly in IC</a:t>
            </a:r>
          </a:p>
          <a:p>
            <a:pPr marL="1085850" lvl="2" indent="-171450">
              <a:buFont typeface="Wingdings" panose="05000000000000000000" pitchFamily="2" charset="2"/>
              <a:buChar char="Ø"/>
            </a:pPr>
            <a:r>
              <a:rPr lang="en-US" dirty="0"/>
              <a:t>Deliverables: Organizes and catalogs submissions</a:t>
            </a:r>
          </a:p>
          <a:p>
            <a:pPr marL="1085850" lvl="2" indent="-171450">
              <a:buFont typeface="Wingdings" panose="05000000000000000000" pitchFamily="2" charset="2"/>
              <a:buChar char="Ø"/>
            </a:pPr>
            <a:r>
              <a:rPr lang="en-US" dirty="0" err="1"/>
              <a:t>iModels</a:t>
            </a:r>
            <a:r>
              <a:rPr lang="en-US" dirty="0"/>
              <a:t>: Create new </a:t>
            </a:r>
            <a:r>
              <a:rPr lang="en-US" dirty="0" err="1"/>
              <a:t>iModels</a:t>
            </a:r>
            <a:r>
              <a:rPr lang="en-US" dirty="0"/>
              <a:t> for project use. Can edit the </a:t>
            </a:r>
            <a:r>
              <a:rPr lang="en-US" dirty="0" err="1"/>
              <a:t>iModels</a:t>
            </a:r>
            <a:r>
              <a:rPr lang="en-US" dirty="0"/>
              <a:t> to setup such controls as what files are synced into the </a:t>
            </a:r>
            <a:r>
              <a:rPr lang="en-US" dirty="0" err="1"/>
              <a:t>iModel</a:t>
            </a:r>
            <a:r>
              <a:rPr lang="en-US" dirty="0"/>
              <a:t> and how frequently the </a:t>
            </a:r>
            <a:r>
              <a:rPr lang="en-US" dirty="0" err="1"/>
              <a:t>iModel</a:t>
            </a:r>
            <a:r>
              <a:rPr lang="en-US" dirty="0"/>
              <a:t> itself is updated.</a:t>
            </a:r>
          </a:p>
          <a:p>
            <a:pPr marL="1085850" lvl="2" indent="-171450">
              <a:buFont typeface="Wingdings" panose="05000000000000000000" pitchFamily="2" charset="2"/>
              <a:buChar char="Ø"/>
            </a:pPr>
            <a:r>
              <a:rPr lang="en-US" dirty="0"/>
              <a:t>Dashboard: Another way to track project status</a:t>
            </a:r>
          </a:p>
          <a:p>
            <a:pPr marL="1085850" lvl="2" indent="-171450">
              <a:buFont typeface="Wingdings" panose="05000000000000000000" pitchFamily="2" charset="2"/>
              <a:buChar char="Ø"/>
            </a:pPr>
            <a:r>
              <a:rPr lang="en-US" dirty="0"/>
              <a:t>Administration: For project admins.</a:t>
            </a:r>
          </a:p>
          <a:p>
            <a:endParaRPr lang="en-US" dirty="0"/>
          </a:p>
        </p:txBody>
      </p:sp>
      <p:sp>
        <p:nvSpPr>
          <p:cNvPr id="4" name="Slide Number Placeholder 3"/>
          <p:cNvSpPr>
            <a:spLocks noGrp="1"/>
          </p:cNvSpPr>
          <p:nvPr>
            <p:ph type="sldNum" sz="quarter" idx="5"/>
          </p:nvPr>
        </p:nvSpPr>
        <p:spPr/>
        <p:txBody>
          <a:bodyPr/>
          <a:lstStyle/>
          <a:p>
            <a:fld id="{EFE5B599-AA95-1644-997B-C5E152CB2BB8}" type="slidenum">
              <a:rPr lang="en-US" smtClean="0"/>
              <a:t>41</a:t>
            </a:fld>
            <a:endParaRPr lang="en-US"/>
          </a:p>
        </p:txBody>
      </p:sp>
    </p:spTree>
    <p:extLst>
      <p:ext uri="{BB962C8B-B14F-4D97-AF65-F5344CB8AC3E}">
        <p14:creationId xmlns:p14="http://schemas.microsoft.com/office/powerpoint/2010/main" val="195334153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u="sng" dirty="0"/>
              <a:t>Speaking Point</a:t>
            </a:r>
          </a:p>
          <a:p>
            <a:pPr marL="171450" indent="-171450">
              <a:buFont typeface="Wingdings" panose="05000000000000000000" pitchFamily="2" charset="2"/>
              <a:buChar char="Ø"/>
            </a:pPr>
            <a:r>
              <a:rPr lang="en-US" dirty="0" err="1"/>
              <a:t>iModels</a:t>
            </a:r>
            <a:r>
              <a:rPr lang="en-US" dirty="0"/>
              <a:t> are the main model deliverable of Infrastructure Cloud</a:t>
            </a:r>
          </a:p>
          <a:p>
            <a:pPr marL="171450" indent="-171450">
              <a:buFont typeface="Wingdings" panose="05000000000000000000" pitchFamily="2" charset="2"/>
              <a:buChar char="Ø"/>
            </a:pPr>
            <a:r>
              <a:rPr lang="en-US" dirty="0"/>
              <a:t>Rather than being created locally and uploaded, </a:t>
            </a:r>
            <a:r>
              <a:rPr lang="en-US" dirty="0" err="1"/>
              <a:t>iModels</a:t>
            </a:r>
            <a:r>
              <a:rPr lang="en-US" dirty="0"/>
              <a:t> in IC are created when designated files, hosted in PW, are synced together on the IC platform creating the model and making it shareable.</a:t>
            </a:r>
          </a:p>
          <a:p>
            <a:pPr marL="171450" indent="-171450">
              <a:buFont typeface="Wingdings" panose="05000000000000000000" pitchFamily="2" charset="2"/>
              <a:buChar char="Ø"/>
            </a:pPr>
            <a:r>
              <a:rPr lang="en-US" dirty="0" err="1"/>
              <a:t>iModels</a:t>
            </a:r>
            <a:r>
              <a:rPr lang="en-US" dirty="0"/>
              <a:t> can be assembled from data created on different platforms (such as Autodesk .dwg’s or .</a:t>
            </a:r>
            <a:r>
              <a:rPr lang="en-US" dirty="0" err="1"/>
              <a:t>ifc</a:t>
            </a:r>
            <a:r>
              <a:rPr lang="en-US" dirty="0"/>
              <a:t> files) and can access importable civil data from database sources like ESRI ArcGIS and mapping solutions (Bing, etc.)</a:t>
            </a:r>
          </a:p>
          <a:p>
            <a:endParaRPr lang="en-US" dirty="0"/>
          </a:p>
        </p:txBody>
      </p:sp>
      <p:sp>
        <p:nvSpPr>
          <p:cNvPr id="4" name="Slide Number Placeholder 3"/>
          <p:cNvSpPr>
            <a:spLocks noGrp="1"/>
          </p:cNvSpPr>
          <p:nvPr>
            <p:ph type="sldNum" sz="quarter" idx="5"/>
          </p:nvPr>
        </p:nvSpPr>
        <p:spPr/>
        <p:txBody>
          <a:bodyPr/>
          <a:lstStyle/>
          <a:p>
            <a:fld id="{EFE5B599-AA95-1644-997B-C5E152CB2BB8}" type="slidenum">
              <a:rPr lang="en-US" smtClean="0"/>
              <a:t>42</a:t>
            </a:fld>
            <a:endParaRPr lang="en-US"/>
          </a:p>
        </p:txBody>
      </p:sp>
    </p:spTree>
    <p:extLst>
      <p:ext uri="{BB962C8B-B14F-4D97-AF65-F5344CB8AC3E}">
        <p14:creationId xmlns:p14="http://schemas.microsoft.com/office/powerpoint/2010/main" val="78086565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u="sng" dirty="0"/>
              <a:t>Speaking Point</a:t>
            </a:r>
          </a:p>
          <a:p>
            <a:pPr marL="171450" indent="-171450">
              <a:buFont typeface="Wingdings" panose="05000000000000000000" pitchFamily="2" charset="2"/>
              <a:buChar char="Ø"/>
            </a:pPr>
            <a:r>
              <a:rPr lang="en-US" dirty="0"/>
              <a:t>SR 6 bridge example</a:t>
            </a:r>
          </a:p>
          <a:p>
            <a:endParaRPr lang="en-US" dirty="0"/>
          </a:p>
        </p:txBody>
      </p:sp>
      <p:sp>
        <p:nvSpPr>
          <p:cNvPr id="4" name="Slide Number Placeholder 3"/>
          <p:cNvSpPr>
            <a:spLocks noGrp="1"/>
          </p:cNvSpPr>
          <p:nvPr>
            <p:ph type="sldNum" sz="quarter" idx="5"/>
          </p:nvPr>
        </p:nvSpPr>
        <p:spPr/>
        <p:txBody>
          <a:bodyPr/>
          <a:lstStyle/>
          <a:p>
            <a:fld id="{EFE5B599-AA95-1644-997B-C5E152CB2BB8}" type="slidenum">
              <a:rPr lang="en-US" smtClean="0"/>
              <a:t>43</a:t>
            </a:fld>
            <a:endParaRPr lang="en-US"/>
          </a:p>
        </p:txBody>
      </p:sp>
    </p:spTree>
    <p:extLst>
      <p:ext uri="{BB962C8B-B14F-4D97-AF65-F5344CB8AC3E}">
        <p14:creationId xmlns:p14="http://schemas.microsoft.com/office/powerpoint/2010/main" val="274910155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77822-C2A4-E2F3-D7EB-94D5A4EC33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20487B-0381-012F-4767-94DEB8091E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D928CA-7BCF-2C17-0C74-72581B58794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u="sng" dirty="0"/>
              <a:t>Speaking Point</a:t>
            </a:r>
          </a:p>
          <a:p>
            <a:pPr marL="171450" indent="-171450">
              <a:buFont typeface="Wingdings" panose="05000000000000000000" pitchFamily="2" charset="2"/>
              <a:buChar char="Ø"/>
            </a:pPr>
            <a:r>
              <a:rPr lang="en-US" dirty="0"/>
              <a:t>SR 6 bridge example</a:t>
            </a:r>
          </a:p>
          <a:p>
            <a:pPr marL="171450" indent="-171450">
              <a:buFont typeface="Wingdings" panose="05000000000000000000" pitchFamily="2" charset="2"/>
              <a:buChar char="Ø"/>
            </a:pPr>
            <a:r>
              <a:rPr lang="en-US" dirty="0"/>
              <a:t>Show 2D information BELOW 3D bridge model</a:t>
            </a:r>
          </a:p>
          <a:p>
            <a:endParaRPr lang="en-US" dirty="0"/>
          </a:p>
        </p:txBody>
      </p:sp>
      <p:sp>
        <p:nvSpPr>
          <p:cNvPr id="4" name="Slide Number Placeholder 3">
            <a:extLst>
              <a:ext uri="{FF2B5EF4-FFF2-40B4-BE49-F238E27FC236}">
                <a16:creationId xmlns:a16="http://schemas.microsoft.com/office/drawing/2014/main" id="{4CF6D578-8659-B4E7-A73C-D28A77BD9A59}"/>
              </a:ext>
            </a:extLst>
          </p:cNvPr>
          <p:cNvSpPr>
            <a:spLocks noGrp="1"/>
          </p:cNvSpPr>
          <p:nvPr>
            <p:ph type="sldNum" sz="quarter" idx="5"/>
          </p:nvPr>
        </p:nvSpPr>
        <p:spPr/>
        <p:txBody>
          <a:bodyPr/>
          <a:lstStyle/>
          <a:p>
            <a:fld id="{EFE5B599-AA95-1644-997B-C5E152CB2BB8}" type="slidenum">
              <a:rPr lang="en-US" smtClean="0"/>
              <a:t>44</a:t>
            </a:fld>
            <a:endParaRPr lang="en-US"/>
          </a:p>
        </p:txBody>
      </p:sp>
    </p:spTree>
    <p:extLst>
      <p:ext uri="{BB962C8B-B14F-4D97-AF65-F5344CB8AC3E}">
        <p14:creationId xmlns:p14="http://schemas.microsoft.com/office/powerpoint/2010/main" val="197340746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C427E3-F345-15F5-D016-B30E048A37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0516A3-DF15-F424-B603-741A039726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90D27A-1BC2-B4D0-4752-57CFB49856C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u="sng" dirty="0"/>
              <a:t>Speaking Point</a:t>
            </a:r>
          </a:p>
          <a:p>
            <a:pPr marL="171450" indent="-171450">
              <a:buFont typeface="Wingdings" panose="05000000000000000000" pitchFamily="2" charset="2"/>
              <a:buChar char="Ø"/>
            </a:pPr>
            <a:r>
              <a:rPr lang="en-US" dirty="0"/>
              <a:t>Measurement of 3D elements and components</a:t>
            </a:r>
          </a:p>
          <a:p>
            <a:pPr marL="171450" indent="-171450">
              <a:buFont typeface="Wingdings" panose="05000000000000000000" pitchFamily="2" charset="2"/>
              <a:buChar char="Ø"/>
            </a:pPr>
            <a:r>
              <a:rPr lang="en-US" dirty="0"/>
              <a:t>Measurement/dimensions are persistent and can be selected to provide additional detail: slope, delta x/delta y, </a:t>
            </a:r>
            <a:r>
              <a:rPr lang="en-US" dirty="0" err="1"/>
              <a:t>corodinates</a:t>
            </a:r>
            <a:r>
              <a:rPr lang="en-US" dirty="0"/>
              <a:t>, etc.</a:t>
            </a:r>
          </a:p>
          <a:p>
            <a:pPr marL="171450" indent="-171450">
              <a:buFont typeface="Wingdings" panose="05000000000000000000" pitchFamily="2" charset="2"/>
              <a:buChar char="Ø"/>
            </a:pPr>
            <a:r>
              <a:rPr lang="en-US" dirty="0"/>
              <a:t>Can be deleted individually or all measurements can be removed at once</a:t>
            </a:r>
          </a:p>
          <a:p>
            <a:endParaRPr lang="en-US" dirty="0"/>
          </a:p>
        </p:txBody>
      </p:sp>
      <p:sp>
        <p:nvSpPr>
          <p:cNvPr id="4" name="Slide Number Placeholder 3">
            <a:extLst>
              <a:ext uri="{FF2B5EF4-FFF2-40B4-BE49-F238E27FC236}">
                <a16:creationId xmlns:a16="http://schemas.microsoft.com/office/drawing/2014/main" id="{0F74C144-F999-9AA8-1B13-322D1C042A74}"/>
              </a:ext>
            </a:extLst>
          </p:cNvPr>
          <p:cNvSpPr>
            <a:spLocks noGrp="1"/>
          </p:cNvSpPr>
          <p:nvPr>
            <p:ph type="sldNum" sz="quarter" idx="5"/>
          </p:nvPr>
        </p:nvSpPr>
        <p:spPr/>
        <p:txBody>
          <a:bodyPr/>
          <a:lstStyle/>
          <a:p>
            <a:fld id="{EFE5B599-AA95-1644-997B-C5E152CB2BB8}" type="slidenum">
              <a:rPr lang="en-US" smtClean="0"/>
              <a:t>45</a:t>
            </a:fld>
            <a:endParaRPr lang="en-US"/>
          </a:p>
        </p:txBody>
      </p:sp>
    </p:spTree>
    <p:extLst>
      <p:ext uri="{BB962C8B-B14F-4D97-AF65-F5344CB8AC3E}">
        <p14:creationId xmlns:p14="http://schemas.microsoft.com/office/powerpoint/2010/main" val="267076124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u="sng" dirty="0"/>
              <a:t>Speaking Point</a:t>
            </a:r>
          </a:p>
          <a:p>
            <a:pPr marL="171450" indent="-171450">
              <a:buFont typeface="Wingdings" panose="05000000000000000000" pitchFamily="2" charset="2"/>
              <a:buChar char="Ø"/>
            </a:pPr>
            <a:r>
              <a:rPr lang="en-US" dirty="0"/>
              <a:t>Measurement of 3D elements and components</a:t>
            </a:r>
          </a:p>
          <a:p>
            <a:pPr marL="171450" indent="-171450">
              <a:buFont typeface="Wingdings" panose="05000000000000000000" pitchFamily="2" charset="2"/>
              <a:buChar char="Ø"/>
            </a:pPr>
            <a:r>
              <a:rPr lang="en-US" dirty="0"/>
              <a:t>Measurement/dimensions are persistent and can be selected to provide additional detail: slope, delta x/delta y, </a:t>
            </a:r>
            <a:r>
              <a:rPr lang="en-US" dirty="0" err="1"/>
              <a:t>corodinates</a:t>
            </a:r>
            <a:r>
              <a:rPr lang="en-US" dirty="0"/>
              <a:t>, etc.</a:t>
            </a:r>
          </a:p>
          <a:p>
            <a:pPr marL="171450" indent="-171450">
              <a:buFont typeface="Wingdings" panose="05000000000000000000" pitchFamily="2" charset="2"/>
              <a:buChar char="Ø"/>
            </a:pPr>
            <a:r>
              <a:rPr lang="en-US" dirty="0"/>
              <a:t>Can be deleted individually or all measurements can be removed at once</a:t>
            </a:r>
          </a:p>
          <a:p>
            <a:endParaRPr lang="en-US" dirty="0"/>
          </a:p>
        </p:txBody>
      </p:sp>
      <p:sp>
        <p:nvSpPr>
          <p:cNvPr id="4" name="Slide Number Placeholder 3"/>
          <p:cNvSpPr>
            <a:spLocks noGrp="1"/>
          </p:cNvSpPr>
          <p:nvPr>
            <p:ph type="sldNum" sz="quarter" idx="5"/>
          </p:nvPr>
        </p:nvSpPr>
        <p:spPr/>
        <p:txBody>
          <a:bodyPr/>
          <a:lstStyle/>
          <a:p>
            <a:fld id="{EFE5B599-AA95-1644-997B-C5E152CB2BB8}" type="slidenum">
              <a:rPr lang="en-US" smtClean="0"/>
              <a:t>46</a:t>
            </a:fld>
            <a:endParaRPr lang="en-US"/>
          </a:p>
        </p:txBody>
      </p:sp>
    </p:spTree>
    <p:extLst>
      <p:ext uri="{BB962C8B-B14F-4D97-AF65-F5344CB8AC3E}">
        <p14:creationId xmlns:p14="http://schemas.microsoft.com/office/powerpoint/2010/main" val="343258739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u="sng" dirty="0"/>
              <a:t>Speaking Point</a:t>
            </a:r>
          </a:p>
          <a:p>
            <a:pPr marL="171450" indent="-171450">
              <a:buFont typeface="Wingdings" panose="05000000000000000000" pitchFamily="2" charset="2"/>
              <a:buChar char="Ø"/>
            </a:pPr>
            <a:r>
              <a:rPr lang="en-US" dirty="0"/>
              <a:t>Cross-section generation</a:t>
            </a:r>
          </a:p>
          <a:p>
            <a:pPr marL="628650" lvl="1" indent="-171450">
              <a:buFont typeface="Wingdings" panose="05000000000000000000" pitchFamily="2" charset="2"/>
              <a:buChar char="Ø"/>
            </a:pPr>
            <a:r>
              <a:rPr lang="en-US" dirty="0"/>
              <a:t>Can create 2D cross sections from a user defined plan within the model</a:t>
            </a:r>
          </a:p>
          <a:p>
            <a:pPr marL="628650" lvl="1" indent="-171450">
              <a:buFont typeface="Wingdings" panose="05000000000000000000" pitchFamily="2" charset="2"/>
              <a:buChar char="Ø"/>
            </a:pPr>
            <a:r>
              <a:rPr lang="en-US" dirty="0"/>
              <a:t>Typically set perpendicular to an alignment (roadway, pipe, culvert, </a:t>
            </a:r>
            <a:r>
              <a:rPr lang="en-US" dirty="0" err="1"/>
              <a:t>etc</a:t>
            </a:r>
            <a:r>
              <a:rPr lang="en-US" dirty="0"/>
              <a:t>), but can be set anywhere need</a:t>
            </a:r>
          </a:p>
          <a:p>
            <a:pPr marL="171450" lvl="0" indent="-171450">
              <a:buFont typeface="Wingdings" panose="05000000000000000000" pitchFamily="2" charset="2"/>
              <a:buChar char="Ø"/>
            </a:pPr>
            <a:r>
              <a:rPr lang="en-US" dirty="0"/>
              <a:t>Cross-sections can be annotated with dimensions, area measurements etc.</a:t>
            </a:r>
          </a:p>
          <a:p>
            <a:pPr marL="628650" lvl="1" indent="-171450">
              <a:buFont typeface="Wingdings" panose="05000000000000000000" pitchFamily="2" charset="2"/>
              <a:buChar char="Ø"/>
            </a:pPr>
            <a:r>
              <a:rPr lang="en-US" dirty="0"/>
              <a:t>Annotations persist in the cross-section view as the cross-sections are advanced as long as the dimensions is attached to a fixed anchor point on an object (like the gutter line, or the area of a layer of pavement, as long as that layer is in the cross-section being viewed.</a:t>
            </a:r>
          </a:p>
          <a:p>
            <a:endParaRPr lang="en-US" dirty="0"/>
          </a:p>
        </p:txBody>
      </p:sp>
      <p:sp>
        <p:nvSpPr>
          <p:cNvPr id="4" name="Slide Number Placeholder 3"/>
          <p:cNvSpPr>
            <a:spLocks noGrp="1"/>
          </p:cNvSpPr>
          <p:nvPr>
            <p:ph type="sldNum" sz="quarter" idx="5"/>
          </p:nvPr>
        </p:nvSpPr>
        <p:spPr/>
        <p:txBody>
          <a:bodyPr/>
          <a:lstStyle/>
          <a:p>
            <a:fld id="{EFE5B599-AA95-1644-997B-C5E152CB2BB8}" type="slidenum">
              <a:rPr lang="en-US" smtClean="0"/>
              <a:t>47</a:t>
            </a:fld>
            <a:endParaRPr lang="en-US"/>
          </a:p>
        </p:txBody>
      </p:sp>
    </p:spTree>
    <p:extLst>
      <p:ext uri="{BB962C8B-B14F-4D97-AF65-F5344CB8AC3E}">
        <p14:creationId xmlns:p14="http://schemas.microsoft.com/office/powerpoint/2010/main" val="8614374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u="sng" dirty="0"/>
              <a:t>Speaking Point</a:t>
            </a:r>
          </a:p>
          <a:p>
            <a:pPr marL="171450" indent="-171450">
              <a:buFont typeface="Wingdings" panose="05000000000000000000" pitchFamily="2" charset="2"/>
              <a:buChar char="Ø"/>
            </a:pPr>
            <a:r>
              <a:rPr lang="en-US" dirty="0"/>
              <a:t>Drive Mode</a:t>
            </a:r>
          </a:p>
          <a:p>
            <a:pPr marL="628650" lvl="1" indent="-171450">
              <a:buFont typeface="Wingdings" panose="05000000000000000000" pitchFamily="2" charset="2"/>
              <a:buChar char="Ø"/>
            </a:pPr>
            <a:r>
              <a:rPr lang="en-US" dirty="0"/>
              <a:t>Allows you to “drive” through the model by attaching the camera to an alignment and lets you advance or reverse along that alignment, rotating your view to see model elements and how they are being displayed/rendered.</a:t>
            </a:r>
          </a:p>
          <a:p>
            <a:pPr marL="628650" lvl="1" indent="-171450">
              <a:buFont typeface="Wingdings" panose="05000000000000000000" pitchFamily="2" charset="2"/>
              <a:buChar char="Ø"/>
            </a:pPr>
            <a:r>
              <a:rPr lang="en-US" dirty="0"/>
              <a:t>Can set “eye height” to get an impression of what would be visible from vehicles of differing heights.</a:t>
            </a:r>
          </a:p>
          <a:p>
            <a:pPr marL="628650" lvl="1" indent="-171450">
              <a:buFont typeface="Wingdings" panose="05000000000000000000" pitchFamily="2" charset="2"/>
              <a:buChar char="Ø"/>
            </a:pPr>
            <a:r>
              <a:rPr lang="en-US" dirty="0" err="1"/>
              <a:t>Minimap</a:t>
            </a:r>
            <a:r>
              <a:rPr lang="en-US" dirty="0"/>
              <a:t> shows you the camera position within the model in a plan view</a:t>
            </a:r>
          </a:p>
          <a:p>
            <a:pPr marL="628650" lvl="1" indent="-171450">
              <a:buFont typeface="Wingdings" panose="05000000000000000000" pitchFamily="2" charset="2"/>
              <a:buChar char="Ø"/>
            </a:pPr>
            <a:r>
              <a:rPr lang="en-US" dirty="0"/>
              <a:t>Can create Saved Views while in Drive Mode</a:t>
            </a:r>
          </a:p>
          <a:p>
            <a:endParaRPr lang="en-US" dirty="0"/>
          </a:p>
        </p:txBody>
      </p:sp>
      <p:sp>
        <p:nvSpPr>
          <p:cNvPr id="4" name="Slide Number Placeholder 3"/>
          <p:cNvSpPr>
            <a:spLocks noGrp="1"/>
          </p:cNvSpPr>
          <p:nvPr>
            <p:ph type="sldNum" sz="quarter" idx="5"/>
          </p:nvPr>
        </p:nvSpPr>
        <p:spPr/>
        <p:txBody>
          <a:bodyPr/>
          <a:lstStyle/>
          <a:p>
            <a:fld id="{EFE5B599-AA95-1644-997B-C5E152CB2BB8}" type="slidenum">
              <a:rPr lang="en-US" smtClean="0"/>
              <a:t>48</a:t>
            </a:fld>
            <a:endParaRPr lang="en-US"/>
          </a:p>
        </p:txBody>
      </p:sp>
    </p:spTree>
    <p:extLst>
      <p:ext uri="{BB962C8B-B14F-4D97-AF65-F5344CB8AC3E}">
        <p14:creationId xmlns:p14="http://schemas.microsoft.com/office/powerpoint/2010/main" val="111103073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u="sng" dirty="0"/>
              <a:t>Speaking Point</a:t>
            </a:r>
          </a:p>
          <a:p>
            <a:pPr marL="171450" indent="-171450">
              <a:buFont typeface="Wingdings" panose="05000000000000000000" pitchFamily="2" charset="2"/>
              <a:buChar char="Ø"/>
            </a:pPr>
            <a:r>
              <a:rPr lang="en-US" dirty="0"/>
              <a:t>Forms can be used in a variety of ways.</a:t>
            </a:r>
          </a:p>
          <a:p>
            <a:pPr marL="628650" lvl="1" indent="-171450">
              <a:buFont typeface="Wingdings" panose="05000000000000000000" pitchFamily="2" charset="2"/>
              <a:buChar char="Ø"/>
            </a:pPr>
            <a:r>
              <a:rPr lang="en-US" dirty="0"/>
              <a:t>Can be customized by project administrators as required</a:t>
            </a:r>
          </a:p>
          <a:p>
            <a:pPr marL="628650" lvl="1" indent="-171450">
              <a:buFont typeface="Wingdings" panose="05000000000000000000" pitchFamily="2" charset="2"/>
              <a:buChar char="Ø"/>
            </a:pPr>
            <a:r>
              <a:rPr lang="en-US" dirty="0"/>
              <a:t>Used to identify and track issues with the model</a:t>
            </a:r>
          </a:p>
          <a:p>
            <a:pPr marL="628650" lvl="1" indent="-171450">
              <a:buFont typeface="Wingdings" panose="05000000000000000000" pitchFamily="2" charset="2"/>
              <a:buChar char="Ø"/>
            </a:pPr>
            <a:r>
              <a:rPr lang="en-US" dirty="0"/>
              <a:t>Flags can be attached to model elements</a:t>
            </a:r>
          </a:p>
          <a:p>
            <a:pPr marL="628650" lvl="1" indent="-171450">
              <a:buFont typeface="Wingdings" panose="05000000000000000000" pitchFamily="2" charset="2"/>
              <a:buChar char="Ø"/>
            </a:pPr>
            <a:r>
              <a:rPr lang="en-US" dirty="0"/>
              <a:t>Forms/Issues can be assigned to roles and individuals as needed</a:t>
            </a:r>
          </a:p>
          <a:p>
            <a:endParaRPr lang="en-US" dirty="0"/>
          </a:p>
        </p:txBody>
      </p:sp>
      <p:sp>
        <p:nvSpPr>
          <p:cNvPr id="4" name="Slide Number Placeholder 3"/>
          <p:cNvSpPr>
            <a:spLocks noGrp="1"/>
          </p:cNvSpPr>
          <p:nvPr>
            <p:ph type="sldNum" sz="quarter" idx="5"/>
          </p:nvPr>
        </p:nvSpPr>
        <p:spPr/>
        <p:txBody>
          <a:bodyPr/>
          <a:lstStyle/>
          <a:p>
            <a:fld id="{EFE5B599-AA95-1644-997B-C5E152CB2BB8}" type="slidenum">
              <a:rPr lang="en-US" smtClean="0"/>
              <a:t>49</a:t>
            </a:fld>
            <a:endParaRPr lang="en-US"/>
          </a:p>
        </p:txBody>
      </p:sp>
    </p:spTree>
    <p:extLst>
      <p:ext uri="{BB962C8B-B14F-4D97-AF65-F5344CB8AC3E}">
        <p14:creationId xmlns:p14="http://schemas.microsoft.com/office/powerpoint/2010/main" val="419945596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u="sng" dirty="0"/>
              <a:t>Speaking Point</a:t>
            </a:r>
          </a:p>
          <a:p>
            <a:pPr marL="171450" indent="-171450">
              <a:buFont typeface="Wingdings" panose="05000000000000000000" pitchFamily="2" charset="2"/>
              <a:buChar char="Ø"/>
            </a:pPr>
            <a:r>
              <a:rPr lang="en-US" dirty="0"/>
              <a:t>Example Forms management page</a:t>
            </a:r>
          </a:p>
          <a:p>
            <a:endParaRPr lang="en-US" dirty="0"/>
          </a:p>
        </p:txBody>
      </p:sp>
      <p:sp>
        <p:nvSpPr>
          <p:cNvPr id="4" name="Slide Number Placeholder 3"/>
          <p:cNvSpPr>
            <a:spLocks noGrp="1"/>
          </p:cNvSpPr>
          <p:nvPr>
            <p:ph type="sldNum" sz="quarter" idx="5"/>
          </p:nvPr>
        </p:nvSpPr>
        <p:spPr/>
        <p:txBody>
          <a:bodyPr/>
          <a:lstStyle/>
          <a:p>
            <a:fld id="{EFE5B599-AA95-1644-997B-C5E152CB2BB8}" type="slidenum">
              <a:rPr lang="en-US" smtClean="0"/>
              <a:t>50</a:t>
            </a:fld>
            <a:endParaRPr lang="en-US"/>
          </a:p>
        </p:txBody>
      </p:sp>
    </p:spTree>
    <p:extLst>
      <p:ext uri="{BB962C8B-B14F-4D97-AF65-F5344CB8AC3E}">
        <p14:creationId xmlns:p14="http://schemas.microsoft.com/office/powerpoint/2010/main" val="34484060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D1015-CAC9-32CB-400C-078B439523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AB5C2E-ACF1-5970-B641-F954590929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93F73E-7A9B-4550-9B22-09E9A81E19EC}"/>
              </a:ext>
            </a:extLst>
          </p:cNvPr>
          <p:cNvSpPr>
            <a:spLocks noGrp="1"/>
          </p:cNvSpPr>
          <p:nvPr>
            <p:ph type="body" idx="1"/>
          </p:nvPr>
        </p:nvSpPr>
        <p:spPr/>
        <p:txBody>
          <a:bodyPr/>
          <a:lstStyle/>
          <a:p>
            <a:r>
              <a:rPr lang="en-US" b="1" u="sng" dirty="0"/>
              <a:t>Speaking Point</a:t>
            </a:r>
          </a:p>
          <a:p>
            <a:pPr marL="171450" indent="-171450">
              <a:buFont typeface="Wingdings" panose="05000000000000000000" pitchFamily="2" charset="2"/>
              <a:buChar char="Ø"/>
            </a:pPr>
            <a:r>
              <a:rPr lang="en-US" dirty="0"/>
              <a:t>Model-Centric Workflow</a:t>
            </a:r>
          </a:p>
          <a:p>
            <a:pPr marL="628650" lvl="1" indent="-171450">
              <a:buFont typeface="Wingdings" panose="05000000000000000000" pitchFamily="2" charset="2"/>
              <a:buChar char="Ø"/>
            </a:pPr>
            <a:r>
              <a:rPr lang="en-US" dirty="0"/>
              <a:t>Model is the central repository of data</a:t>
            </a:r>
          </a:p>
          <a:p>
            <a:pPr marL="628650" lvl="1" indent="-171450">
              <a:buFont typeface="Wingdings" panose="05000000000000000000" pitchFamily="2" charset="2"/>
              <a:buChar char="Ø"/>
            </a:pPr>
            <a:r>
              <a:rPr lang="en-US" dirty="0"/>
              <a:t>It grows through project development</a:t>
            </a:r>
          </a:p>
          <a:p>
            <a:pPr marL="628650" lvl="1" indent="-171450">
              <a:buFont typeface="Wingdings" panose="05000000000000000000" pitchFamily="2" charset="2"/>
              <a:buChar char="Ø"/>
            </a:pPr>
            <a:r>
              <a:rPr lang="en-US" dirty="0"/>
              <a:t>Forms the basis for the required content and the Deliverable</a:t>
            </a:r>
          </a:p>
          <a:p>
            <a:pPr marL="1085850" lvl="2" indent="-171450">
              <a:buFont typeface="Wingdings" panose="05000000000000000000" pitchFamily="2" charset="2"/>
              <a:buChar char="Ø"/>
            </a:pPr>
            <a:r>
              <a:rPr lang="en-US" dirty="0"/>
              <a:t>Model is main part of Deliverable</a:t>
            </a:r>
          </a:p>
          <a:p>
            <a:pPr marL="1085850" lvl="2" indent="-171450">
              <a:buFont typeface="Wingdings" panose="05000000000000000000" pitchFamily="2" charset="2"/>
              <a:buChar char="Ø"/>
            </a:pPr>
            <a:r>
              <a:rPr lang="en-US" dirty="0"/>
              <a:t>Even for traditional Deliverable methods, models can be used to create needed delivery requirements</a:t>
            </a:r>
          </a:p>
          <a:p>
            <a:endParaRPr lang="en-US" dirty="0"/>
          </a:p>
        </p:txBody>
      </p:sp>
      <p:sp>
        <p:nvSpPr>
          <p:cNvPr id="4" name="Slide Number Placeholder 3">
            <a:extLst>
              <a:ext uri="{FF2B5EF4-FFF2-40B4-BE49-F238E27FC236}">
                <a16:creationId xmlns:a16="http://schemas.microsoft.com/office/drawing/2014/main" id="{D3095A11-DDE2-BD71-DD53-99C8435D39FE}"/>
              </a:ext>
            </a:extLst>
          </p:cNvPr>
          <p:cNvSpPr>
            <a:spLocks noGrp="1"/>
          </p:cNvSpPr>
          <p:nvPr>
            <p:ph type="sldNum" sz="quarter" idx="5"/>
          </p:nvPr>
        </p:nvSpPr>
        <p:spPr/>
        <p:txBody>
          <a:bodyPr/>
          <a:lstStyle/>
          <a:p>
            <a:fld id="{EFE5B599-AA95-1644-997B-C5E152CB2BB8}" type="slidenum">
              <a:rPr lang="en-US" smtClean="0"/>
              <a:t>6</a:t>
            </a:fld>
            <a:endParaRPr lang="en-US"/>
          </a:p>
        </p:txBody>
      </p:sp>
    </p:spTree>
    <p:extLst>
      <p:ext uri="{BB962C8B-B14F-4D97-AF65-F5344CB8AC3E}">
        <p14:creationId xmlns:p14="http://schemas.microsoft.com/office/powerpoint/2010/main" val="401574114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u="sng" dirty="0"/>
              <a:t>Speaking Point</a:t>
            </a:r>
          </a:p>
          <a:p>
            <a:pPr marL="171450" indent="-171450">
              <a:buFont typeface="Wingdings" panose="05000000000000000000" pitchFamily="2" charset="2"/>
              <a:buChar char="Ø"/>
            </a:pPr>
            <a:r>
              <a:rPr lang="en-US" dirty="0"/>
              <a:t>Clash Detection Frontstage</a:t>
            </a:r>
          </a:p>
          <a:p>
            <a:pPr marL="628650" lvl="1" indent="-171450">
              <a:buFont typeface="Wingdings" panose="05000000000000000000" pitchFamily="2" charset="2"/>
              <a:buChar char="Ø"/>
            </a:pPr>
            <a:r>
              <a:rPr lang="en-US" dirty="0"/>
              <a:t>Used to identify intersections/conflicts (“clashes”) between different model elements</a:t>
            </a:r>
          </a:p>
          <a:p>
            <a:pPr marL="628650" lvl="1" indent="-171450">
              <a:buFont typeface="Wingdings" panose="05000000000000000000" pitchFamily="2" charset="2"/>
              <a:buChar char="Ø"/>
            </a:pPr>
            <a:r>
              <a:rPr lang="en-US" dirty="0"/>
              <a:t>Set element groups/layers and then run analysis to determine any conflicts present</a:t>
            </a:r>
          </a:p>
          <a:p>
            <a:pPr marL="628650" lvl="1" indent="-171450">
              <a:buFont typeface="Wingdings" panose="05000000000000000000" pitchFamily="2" charset="2"/>
              <a:buChar char="Ø"/>
            </a:pPr>
            <a:r>
              <a:rPr lang="en-US" dirty="0"/>
              <a:t>IC creates a list of conflicts and summarizes them</a:t>
            </a:r>
          </a:p>
          <a:p>
            <a:endParaRPr lang="en-US" dirty="0"/>
          </a:p>
        </p:txBody>
      </p:sp>
      <p:sp>
        <p:nvSpPr>
          <p:cNvPr id="4" name="Slide Number Placeholder 3"/>
          <p:cNvSpPr>
            <a:spLocks noGrp="1"/>
          </p:cNvSpPr>
          <p:nvPr>
            <p:ph type="sldNum" sz="quarter" idx="5"/>
          </p:nvPr>
        </p:nvSpPr>
        <p:spPr/>
        <p:txBody>
          <a:bodyPr/>
          <a:lstStyle/>
          <a:p>
            <a:fld id="{EFE5B599-AA95-1644-997B-C5E152CB2BB8}" type="slidenum">
              <a:rPr lang="en-US" smtClean="0"/>
              <a:t>51</a:t>
            </a:fld>
            <a:endParaRPr lang="en-US"/>
          </a:p>
        </p:txBody>
      </p:sp>
    </p:spTree>
    <p:extLst>
      <p:ext uri="{BB962C8B-B14F-4D97-AF65-F5344CB8AC3E}">
        <p14:creationId xmlns:p14="http://schemas.microsoft.com/office/powerpoint/2010/main" val="40870875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C551E-EF23-21DF-39D8-A8A2745101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05843C-DCED-9D44-BDE5-2AA07EC04F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6DF68E-6E71-89AB-AAB1-811658A85BCA}"/>
              </a:ext>
            </a:extLst>
          </p:cNvPr>
          <p:cNvSpPr>
            <a:spLocks noGrp="1"/>
          </p:cNvSpPr>
          <p:nvPr>
            <p:ph type="body" idx="1"/>
          </p:nvPr>
        </p:nvSpPr>
        <p:spPr/>
        <p:txBody>
          <a:bodyPr/>
          <a:lstStyle/>
          <a:p>
            <a:r>
              <a:rPr lang="en-US" b="1" u="sng" dirty="0"/>
              <a:t>Speaking Point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dirty="0"/>
              <a:t>Image produced using OBM and Lumen RT software</a:t>
            </a:r>
          </a:p>
          <a:p>
            <a:endParaRPr lang="en-US" dirty="0"/>
          </a:p>
        </p:txBody>
      </p:sp>
      <p:sp>
        <p:nvSpPr>
          <p:cNvPr id="4" name="Slide Number Placeholder 3">
            <a:extLst>
              <a:ext uri="{FF2B5EF4-FFF2-40B4-BE49-F238E27FC236}">
                <a16:creationId xmlns:a16="http://schemas.microsoft.com/office/drawing/2014/main" id="{C6CDE366-7CC7-1373-7624-CB79CC0C6193}"/>
              </a:ext>
            </a:extLst>
          </p:cNvPr>
          <p:cNvSpPr>
            <a:spLocks noGrp="1"/>
          </p:cNvSpPr>
          <p:nvPr>
            <p:ph type="sldNum" sz="quarter" idx="5"/>
          </p:nvPr>
        </p:nvSpPr>
        <p:spPr/>
        <p:txBody>
          <a:bodyPr/>
          <a:lstStyle/>
          <a:p>
            <a:fld id="{EFE5B599-AA95-1644-997B-C5E152CB2BB8}" type="slidenum">
              <a:rPr lang="en-US" smtClean="0"/>
              <a:t>7</a:t>
            </a:fld>
            <a:endParaRPr lang="en-US"/>
          </a:p>
        </p:txBody>
      </p:sp>
    </p:spTree>
    <p:extLst>
      <p:ext uri="{BB962C8B-B14F-4D97-AF65-F5344CB8AC3E}">
        <p14:creationId xmlns:p14="http://schemas.microsoft.com/office/powerpoint/2010/main" val="26528328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A23D1-7CE0-05A1-DD76-B46524EC53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9DD6BB-95F0-B432-486C-E00D33D989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CFCB77-8DC1-C666-F109-0741D19AFFBD}"/>
              </a:ext>
            </a:extLst>
          </p:cNvPr>
          <p:cNvSpPr>
            <a:spLocks noGrp="1"/>
          </p:cNvSpPr>
          <p:nvPr>
            <p:ph type="body" idx="1"/>
          </p:nvPr>
        </p:nvSpPr>
        <p:spPr/>
        <p:txBody>
          <a:bodyPr/>
          <a:lstStyle/>
          <a:p>
            <a:r>
              <a:rPr lang="en-US" b="1" u="sng" dirty="0"/>
              <a:t>Speaking Point</a:t>
            </a:r>
          </a:p>
          <a:p>
            <a:pPr marL="171450" indent="-171450">
              <a:buFont typeface="Wingdings" panose="05000000000000000000" pitchFamily="2" charset="2"/>
              <a:buChar char="Ø"/>
            </a:pPr>
            <a:r>
              <a:rPr lang="en-US" dirty="0"/>
              <a:t>Numerous workflows present in ORD</a:t>
            </a:r>
          </a:p>
          <a:p>
            <a:pPr marL="171450" indent="-171450">
              <a:buFont typeface="Wingdings" panose="05000000000000000000" pitchFamily="2" charset="2"/>
              <a:buChar char="Ø"/>
            </a:pPr>
            <a:r>
              <a:rPr lang="en-US" dirty="0"/>
              <a:t>Modeling workflow is used to create 3D model</a:t>
            </a:r>
          </a:p>
          <a:p>
            <a:pPr marL="171450" indent="-171450">
              <a:buFont typeface="Wingdings" panose="05000000000000000000" pitchFamily="2" charset="2"/>
              <a:buChar char="Ø"/>
            </a:pPr>
            <a:r>
              <a:rPr lang="en-US" dirty="0"/>
              <a:t>Drawing and Drawing Production workflows are used during plan creation and for annotations</a:t>
            </a:r>
          </a:p>
          <a:p>
            <a:endParaRPr lang="en-US" dirty="0"/>
          </a:p>
        </p:txBody>
      </p:sp>
      <p:sp>
        <p:nvSpPr>
          <p:cNvPr id="4" name="Slide Number Placeholder 3">
            <a:extLst>
              <a:ext uri="{FF2B5EF4-FFF2-40B4-BE49-F238E27FC236}">
                <a16:creationId xmlns:a16="http://schemas.microsoft.com/office/drawing/2014/main" id="{0DA52E5A-C82B-8C9F-74CD-29ACCC17FEEA}"/>
              </a:ext>
            </a:extLst>
          </p:cNvPr>
          <p:cNvSpPr>
            <a:spLocks noGrp="1"/>
          </p:cNvSpPr>
          <p:nvPr>
            <p:ph type="sldNum" sz="quarter" idx="5"/>
          </p:nvPr>
        </p:nvSpPr>
        <p:spPr/>
        <p:txBody>
          <a:bodyPr/>
          <a:lstStyle/>
          <a:p>
            <a:fld id="{EFE5B599-AA95-1644-997B-C5E152CB2BB8}" type="slidenum">
              <a:rPr lang="en-US" smtClean="0"/>
              <a:t>8</a:t>
            </a:fld>
            <a:endParaRPr lang="en-US"/>
          </a:p>
        </p:txBody>
      </p:sp>
    </p:spTree>
    <p:extLst>
      <p:ext uri="{BB962C8B-B14F-4D97-AF65-F5344CB8AC3E}">
        <p14:creationId xmlns:p14="http://schemas.microsoft.com/office/powerpoint/2010/main" val="5944266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032080-51CE-296B-193A-33A5335FB5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DEC4FA-9C7B-8F0D-C915-66D0FA6C4B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7D82CB-8EAA-B236-E904-36C607FF9BDA}"/>
              </a:ext>
            </a:extLst>
          </p:cNvPr>
          <p:cNvSpPr>
            <a:spLocks noGrp="1"/>
          </p:cNvSpPr>
          <p:nvPr>
            <p:ph type="body" idx="1"/>
          </p:nvPr>
        </p:nvSpPr>
        <p:spPr/>
        <p:txBody>
          <a:bodyPr/>
          <a:lstStyle/>
          <a:p>
            <a:r>
              <a:rPr lang="en-US" b="1" u="sng" dirty="0"/>
              <a:t>Speaking Point</a:t>
            </a:r>
          </a:p>
          <a:p>
            <a:pPr marL="171450" indent="-171450">
              <a:buFont typeface="Wingdings" panose="05000000000000000000" pitchFamily="2" charset="2"/>
              <a:buChar char="Ø"/>
            </a:pPr>
            <a:r>
              <a:rPr lang="en-US" dirty="0"/>
              <a:t>Geometry Tab should be used for all Alignment and Linework creation</a:t>
            </a:r>
          </a:p>
          <a:p>
            <a:pPr marL="171450" indent="-171450">
              <a:buFont typeface="Wingdings" panose="05000000000000000000" pitchFamily="2" charset="2"/>
              <a:buChar char="Ø"/>
            </a:pPr>
            <a:r>
              <a:rPr lang="en-US" dirty="0"/>
              <a:t>Offset and Tapers should be used when needing to follow any Horizontal Geometry</a:t>
            </a:r>
          </a:p>
          <a:p>
            <a:pPr marL="171450" indent="-171450">
              <a:buFont typeface="Wingdings" panose="05000000000000000000" pitchFamily="2" charset="2"/>
              <a:buChar char="Ø"/>
            </a:pPr>
            <a:r>
              <a:rPr lang="en-US" dirty="0"/>
              <a:t>Smart Geometry allows for a Parent child relationship, This means if you use the offset tool to create linework that linework remembers how it was created and will hold the station and offset of when it was created even if the parent element moves.</a:t>
            </a:r>
          </a:p>
          <a:p>
            <a:endParaRPr lang="en-US" dirty="0"/>
          </a:p>
        </p:txBody>
      </p:sp>
      <p:sp>
        <p:nvSpPr>
          <p:cNvPr id="4" name="Slide Number Placeholder 3">
            <a:extLst>
              <a:ext uri="{FF2B5EF4-FFF2-40B4-BE49-F238E27FC236}">
                <a16:creationId xmlns:a16="http://schemas.microsoft.com/office/drawing/2014/main" id="{01EC1E36-509D-B63B-BF21-351374A2366B}"/>
              </a:ext>
            </a:extLst>
          </p:cNvPr>
          <p:cNvSpPr>
            <a:spLocks noGrp="1"/>
          </p:cNvSpPr>
          <p:nvPr>
            <p:ph type="sldNum" sz="quarter" idx="5"/>
          </p:nvPr>
        </p:nvSpPr>
        <p:spPr/>
        <p:txBody>
          <a:bodyPr/>
          <a:lstStyle/>
          <a:p>
            <a:fld id="{EFE5B599-AA95-1644-997B-C5E152CB2BB8}" type="slidenum">
              <a:rPr lang="en-US" smtClean="0"/>
              <a:t>9</a:t>
            </a:fld>
            <a:endParaRPr lang="en-US"/>
          </a:p>
        </p:txBody>
      </p:sp>
    </p:spTree>
    <p:extLst>
      <p:ext uri="{BB962C8B-B14F-4D97-AF65-F5344CB8AC3E}">
        <p14:creationId xmlns:p14="http://schemas.microsoft.com/office/powerpoint/2010/main" val="5224449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CC142F-3C3E-B3A7-59B0-8BB4E693AE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34CCC5-9F93-1C79-4300-0A045BED4D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E55EB2-020F-76AA-27CF-B65BD4679EF1}"/>
              </a:ext>
            </a:extLst>
          </p:cNvPr>
          <p:cNvSpPr>
            <a:spLocks noGrp="1"/>
          </p:cNvSpPr>
          <p:nvPr>
            <p:ph type="body" idx="1"/>
          </p:nvPr>
        </p:nvSpPr>
        <p:spPr/>
        <p:txBody>
          <a:bodyPr/>
          <a:lstStyle/>
          <a:p>
            <a:r>
              <a:rPr lang="en-US" b="1" u="sng" dirty="0"/>
              <a:t>Speaking Point</a:t>
            </a:r>
          </a:p>
          <a:p>
            <a:pPr marL="171450" indent="-171450">
              <a:buFont typeface="Wingdings" panose="05000000000000000000" pitchFamily="2" charset="2"/>
              <a:buChar char="Ø"/>
            </a:pPr>
            <a:r>
              <a:rPr lang="en-US" dirty="0"/>
              <a:t>Annotations are assigned based on the Feature Definition of the Element</a:t>
            </a:r>
          </a:p>
          <a:p>
            <a:pPr marL="171450" indent="-171450">
              <a:buFont typeface="Wingdings" panose="05000000000000000000" pitchFamily="2" charset="2"/>
              <a:buChar char="Ø"/>
            </a:pPr>
            <a:r>
              <a:rPr lang="en-US" dirty="0"/>
              <a:t>These annotations are dynamic and with change the values if the element changes</a:t>
            </a:r>
          </a:p>
          <a:p>
            <a:endParaRPr lang="en-US" dirty="0"/>
          </a:p>
        </p:txBody>
      </p:sp>
      <p:sp>
        <p:nvSpPr>
          <p:cNvPr id="4" name="Slide Number Placeholder 3">
            <a:extLst>
              <a:ext uri="{FF2B5EF4-FFF2-40B4-BE49-F238E27FC236}">
                <a16:creationId xmlns:a16="http://schemas.microsoft.com/office/drawing/2014/main" id="{423C1353-D049-16B0-CB23-BF7B3BDAC40A}"/>
              </a:ext>
            </a:extLst>
          </p:cNvPr>
          <p:cNvSpPr>
            <a:spLocks noGrp="1"/>
          </p:cNvSpPr>
          <p:nvPr>
            <p:ph type="sldNum" sz="quarter" idx="5"/>
          </p:nvPr>
        </p:nvSpPr>
        <p:spPr/>
        <p:txBody>
          <a:bodyPr/>
          <a:lstStyle/>
          <a:p>
            <a:fld id="{EFE5B599-AA95-1644-997B-C5E152CB2BB8}" type="slidenum">
              <a:rPr lang="en-US" smtClean="0"/>
              <a:t>10</a:t>
            </a:fld>
            <a:endParaRPr lang="en-US"/>
          </a:p>
        </p:txBody>
      </p:sp>
    </p:spTree>
    <p:extLst>
      <p:ext uri="{BB962C8B-B14F-4D97-AF65-F5344CB8AC3E}">
        <p14:creationId xmlns:p14="http://schemas.microsoft.com/office/powerpoint/2010/main" val="15504022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 Placeholder 7">
            <a:extLst>
              <a:ext uri="{FF2B5EF4-FFF2-40B4-BE49-F238E27FC236}">
                <a16:creationId xmlns:a16="http://schemas.microsoft.com/office/drawing/2014/main" id="{5F91B888-8584-4948-A2EF-1F30C9CD7A78}"/>
              </a:ext>
            </a:extLst>
          </p:cNvPr>
          <p:cNvSpPr>
            <a:spLocks noGrp="1"/>
          </p:cNvSpPr>
          <p:nvPr>
            <p:ph type="body" sz="quarter" idx="14"/>
          </p:nvPr>
        </p:nvSpPr>
        <p:spPr>
          <a:xfrm>
            <a:off x="574698" y="1012978"/>
            <a:ext cx="11250612" cy="713250"/>
          </a:xfrm>
          <a:prstGeom prst="rect">
            <a:avLst/>
          </a:prstGeom>
        </p:spPr>
        <p:txBody>
          <a:bodyPr/>
          <a:lstStyle>
            <a:lvl1pPr algn="l">
              <a:buNone/>
              <a:defRPr sz="4800">
                <a:solidFill>
                  <a:srgbClr val="002855"/>
                </a:solidFill>
                <a:latin typeface="+mj-lt"/>
              </a:defRPr>
            </a:lvl1pPr>
            <a:lvl2pPr algn="ctr">
              <a:buNone/>
              <a:defRPr/>
            </a:lvl2pPr>
            <a:lvl3pPr algn="ctr">
              <a:buNone/>
              <a:defRPr/>
            </a:lvl3pPr>
            <a:lvl4pPr algn="ctr">
              <a:buNone/>
              <a:defRPr/>
            </a:lvl4pPr>
            <a:lvl5pPr algn="ctr">
              <a:buNone/>
              <a:defRPr/>
            </a:lvl5pPr>
          </a:lstStyle>
          <a:p>
            <a:pPr lvl="0"/>
            <a:r>
              <a:rPr lang="en-US" dirty="0"/>
              <a:t>Click to edit Master text styles</a:t>
            </a:r>
          </a:p>
        </p:txBody>
      </p:sp>
      <p:sp>
        <p:nvSpPr>
          <p:cNvPr id="7" name="Text Placeholder 7">
            <a:extLst>
              <a:ext uri="{FF2B5EF4-FFF2-40B4-BE49-F238E27FC236}">
                <a16:creationId xmlns:a16="http://schemas.microsoft.com/office/drawing/2014/main" id="{49B0FC55-73EF-BC4F-9385-B4A541F9092C}"/>
              </a:ext>
            </a:extLst>
          </p:cNvPr>
          <p:cNvSpPr>
            <a:spLocks noGrp="1"/>
          </p:cNvSpPr>
          <p:nvPr>
            <p:ph type="body" sz="quarter" idx="15"/>
          </p:nvPr>
        </p:nvSpPr>
        <p:spPr>
          <a:xfrm>
            <a:off x="574698" y="1988039"/>
            <a:ext cx="11250612" cy="1059961"/>
          </a:xfrm>
          <a:prstGeom prst="rect">
            <a:avLst/>
          </a:prstGeom>
        </p:spPr>
        <p:txBody>
          <a:bodyPr/>
          <a:lstStyle>
            <a:lvl1pPr algn="l">
              <a:buNone/>
              <a:defRPr sz="2800">
                <a:solidFill>
                  <a:srgbClr val="002855"/>
                </a:solidFill>
              </a:defRPr>
            </a:lvl1pPr>
            <a:lvl2pPr algn="ctr">
              <a:buNone/>
              <a:defRPr/>
            </a:lvl2pPr>
            <a:lvl3pPr algn="ctr">
              <a:buNone/>
              <a:defRPr/>
            </a:lvl3pPr>
            <a:lvl4pPr algn="ctr">
              <a:buNone/>
              <a:defRPr/>
            </a:lvl4pPr>
            <a:lvl5pPr algn="ctr">
              <a:buNone/>
              <a:defRPr/>
            </a:lvl5pPr>
          </a:lstStyle>
          <a:p>
            <a:pPr lvl="0"/>
            <a:r>
              <a:rPr lang="en-US" dirty="0"/>
              <a:t>Click to edit Master text styles</a:t>
            </a:r>
          </a:p>
        </p:txBody>
      </p:sp>
      <p:sp>
        <p:nvSpPr>
          <p:cNvPr id="9" name="Date Placeholder 6">
            <a:extLst>
              <a:ext uri="{FF2B5EF4-FFF2-40B4-BE49-F238E27FC236}">
                <a16:creationId xmlns:a16="http://schemas.microsoft.com/office/drawing/2014/main" id="{4F6ADA26-85E4-A642-B771-7C1365330D0E}"/>
              </a:ext>
            </a:extLst>
          </p:cNvPr>
          <p:cNvSpPr>
            <a:spLocks noGrp="1"/>
          </p:cNvSpPr>
          <p:nvPr>
            <p:ph type="dt" sz="half" idx="10"/>
          </p:nvPr>
        </p:nvSpPr>
        <p:spPr>
          <a:xfrm>
            <a:off x="574698" y="3810001"/>
            <a:ext cx="2743200" cy="365125"/>
          </a:xfrm>
          <a:prstGeom prst="rect">
            <a:avLst/>
          </a:prstGeom>
        </p:spPr>
        <p:txBody>
          <a:bodyPr/>
          <a:lstStyle>
            <a:lvl1pPr algn="l">
              <a:defRPr sz="1800">
                <a:solidFill>
                  <a:srgbClr val="90918E"/>
                </a:solidFill>
              </a:defRPr>
            </a:lvl1pPr>
          </a:lstStyle>
          <a:p>
            <a:fld id="{75F13AA8-1FCC-4A4C-8BD0-6410DD7C6412}" type="datetime4">
              <a:rPr lang="en-US" smtClean="0"/>
              <a:pPr/>
              <a:t>December 8, 2025</a:t>
            </a:fld>
            <a:endParaRPr lang="en-US" dirty="0"/>
          </a:p>
        </p:txBody>
      </p:sp>
    </p:spTree>
    <p:extLst>
      <p:ext uri="{BB962C8B-B14F-4D97-AF65-F5344CB8AC3E}">
        <p14:creationId xmlns:p14="http://schemas.microsoft.com/office/powerpoint/2010/main" val="1891927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 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AED45-B26E-6A4D-BECD-A76739491E83}"/>
              </a:ext>
            </a:extLst>
          </p:cNvPr>
          <p:cNvSpPr>
            <a:spLocks noGrp="1"/>
          </p:cNvSpPr>
          <p:nvPr>
            <p:ph type="title"/>
          </p:nvPr>
        </p:nvSpPr>
        <p:spPr>
          <a:xfrm>
            <a:off x="462419" y="365125"/>
            <a:ext cx="9595981" cy="724639"/>
          </a:xfrm>
          <a:prstGeom prst="rect">
            <a:avLst/>
          </a:prstGeom>
        </p:spPr>
        <p:txBody>
          <a:bodyPr/>
          <a:lstStyle>
            <a:lvl1pPr>
              <a:defRPr>
                <a:solidFill>
                  <a:srgbClr val="002855"/>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CCC0F25E-2455-4B4A-A1B5-671BB5501781}"/>
              </a:ext>
            </a:extLst>
          </p:cNvPr>
          <p:cNvSpPr>
            <a:spLocks noGrp="1"/>
          </p:cNvSpPr>
          <p:nvPr>
            <p:ph idx="1"/>
          </p:nvPr>
        </p:nvSpPr>
        <p:spPr>
          <a:xfrm>
            <a:off x="462418" y="1365337"/>
            <a:ext cx="11249417" cy="4659682"/>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F2F1A2F1-09FD-5941-B068-428ACE106667}"/>
              </a:ext>
            </a:extLst>
          </p:cNvPr>
          <p:cNvSpPr>
            <a:spLocks noGrp="1"/>
          </p:cNvSpPr>
          <p:nvPr>
            <p:ph type="sldNum" sz="quarter" idx="12"/>
          </p:nvPr>
        </p:nvSpPr>
        <p:spPr>
          <a:xfrm>
            <a:off x="4724400" y="6356350"/>
            <a:ext cx="2743200" cy="365125"/>
          </a:xfrm>
          <a:prstGeom prst="rect">
            <a:avLst/>
          </a:prstGeom>
        </p:spPr>
        <p:txBody>
          <a:bodyPr/>
          <a:lstStyle>
            <a:lvl1pPr algn="ctr">
              <a:defRPr sz="1400">
                <a:solidFill>
                  <a:srgbClr val="90918E"/>
                </a:solidFill>
              </a:defRPr>
            </a:lvl1pPr>
          </a:lstStyle>
          <a:p>
            <a:fld id="{F7E1A54F-6344-A247-9B9D-D6F9EAD9F47C}" type="slidenum">
              <a:rPr lang="en-US" smtClean="0"/>
              <a:pPr/>
              <a:t>‹#›</a:t>
            </a:fld>
            <a:endParaRPr lang="en-US" sz="1400"/>
          </a:p>
        </p:txBody>
      </p:sp>
    </p:spTree>
    <p:extLst>
      <p:ext uri="{BB962C8B-B14F-4D97-AF65-F5344CB8AC3E}">
        <p14:creationId xmlns:p14="http://schemas.microsoft.com/office/powerpoint/2010/main" val="25469275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Column wSubhea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AED45-B26E-6A4D-BECD-A76739491E83}"/>
              </a:ext>
            </a:extLst>
          </p:cNvPr>
          <p:cNvSpPr>
            <a:spLocks noGrp="1"/>
          </p:cNvSpPr>
          <p:nvPr>
            <p:ph type="title"/>
          </p:nvPr>
        </p:nvSpPr>
        <p:spPr>
          <a:xfrm>
            <a:off x="462419" y="365125"/>
            <a:ext cx="9595981" cy="724639"/>
          </a:xfrm>
          <a:prstGeom prst="rect">
            <a:avLst/>
          </a:prstGeom>
        </p:spPr>
        <p:txBody>
          <a:bodyPr/>
          <a:lstStyle>
            <a:lvl1pPr>
              <a:defRPr>
                <a:solidFill>
                  <a:srgbClr val="002855"/>
                </a:solidFill>
              </a:defRPr>
            </a:lvl1pPr>
          </a:lstStyle>
          <a:p>
            <a:r>
              <a:rPr lang="en-US" dirty="0"/>
              <a:t>Click to edit Master title style</a:t>
            </a:r>
          </a:p>
        </p:txBody>
      </p:sp>
      <p:sp>
        <p:nvSpPr>
          <p:cNvPr id="5" name="Content Placeholder 2">
            <a:extLst>
              <a:ext uri="{FF2B5EF4-FFF2-40B4-BE49-F238E27FC236}">
                <a16:creationId xmlns:a16="http://schemas.microsoft.com/office/drawing/2014/main" id="{7A44DA29-67F9-024C-A525-F9B499927E39}"/>
              </a:ext>
            </a:extLst>
          </p:cNvPr>
          <p:cNvSpPr>
            <a:spLocks noGrp="1"/>
          </p:cNvSpPr>
          <p:nvPr>
            <p:ph sz="half" idx="13"/>
          </p:nvPr>
        </p:nvSpPr>
        <p:spPr>
          <a:xfrm>
            <a:off x="462418" y="2004163"/>
            <a:ext cx="11267162" cy="4020855"/>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2">
            <a:extLst>
              <a:ext uri="{FF2B5EF4-FFF2-40B4-BE49-F238E27FC236}">
                <a16:creationId xmlns:a16="http://schemas.microsoft.com/office/drawing/2014/main" id="{1C24AB12-DF72-DC4A-9FE7-C947FC87E6B0}"/>
              </a:ext>
            </a:extLst>
          </p:cNvPr>
          <p:cNvSpPr>
            <a:spLocks noGrp="1"/>
          </p:cNvSpPr>
          <p:nvPr>
            <p:ph type="body" idx="1" hasCustomPrompt="1"/>
          </p:nvPr>
        </p:nvSpPr>
        <p:spPr>
          <a:xfrm>
            <a:off x="462417" y="1377862"/>
            <a:ext cx="11267163" cy="517633"/>
          </a:xfrm>
          <a:prstGeom prst="rect">
            <a:avLst/>
          </a:prstGeom>
        </p:spPr>
        <p:txBody>
          <a:bodyPr anchor="b"/>
          <a:lstStyle>
            <a:lvl1pPr marL="0" indent="0">
              <a:buNone/>
              <a:defRPr sz="3200" b="0">
                <a:solidFill>
                  <a:srgbClr val="138DFF"/>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0" name="Slide Number Placeholder 5">
            <a:extLst>
              <a:ext uri="{FF2B5EF4-FFF2-40B4-BE49-F238E27FC236}">
                <a16:creationId xmlns:a16="http://schemas.microsoft.com/office/drawing/2014/main" id="{ACFC96F2-DC9F-2142-8642-216DC9B8D025}"/>
              </a:ext>
            </a:extLst>
          </p:cNvPr>
          <p:cNvSpPr>
            <a:spLocks noGrp="1"/>
          </p:cNvSpPr>
          <p:nvPr>
            <p:ph type="sldNum" sz="quarter" idx="12"/>
          </p:nvPr>
        </p:nvSpPr>
        <p:spPr>
          <a:xfrm>
            <a:off x="4724400" y="6356350"/>
            <a:ext cx="2743200" cy="365125"/>
          </a:xfrm>
          <a:prstGeom prst="rect">
            <a:avLst/>
          </a:prstGeom>
        </p:spPr>
        <p:txBody>
          <a:bodyPr/>
          <a:lstStyle>
            <a:lvl1pPr algn="ctr">
              <a:defRPr sz="1400">
                <a:solidFill>
                  <a:srgbClr val="90918E"/>
                </a:solidFill>
              </a:defRPr>
            </a:lvl1pPr>
          </a:lstStyle>
          <a:p>
            <a:fld id="{F7E1A54F-6344-A247-9B9D-D6F9EAD9F47C}" type="slidenum">
              <a:rPr lang="en-US" smtClean="0"/>
              <a:pPr/>
              <a:t>‹#›</a:t>
            </a:fld>
            <a:endParaRPr lang="en-US" sz="1400"/>
          </a:p>
        </p:txBody>
      </p:sp>
    </p:spTree>
    <p:extLst>
      <p:ext uri="{BB962C8B-B14F-4D97-AF65-F5344CB8AC3E}">
        <p14:creationId xmlns:p14="http://schemas.microsoft.com/office/powerpoint/2010/main" val="8329808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Column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AED45-B26E-6A4D-BECD-A76739491E83}"/>
              </a:ext>
            </a:extLst>
          </p:cNvPr>
          <p:cNvSpPr>
            <a:spLocks noGrp="1"/>
          </p:cNvSpPr>
          <p:nvPr>
            <p:ph type="title"/>
          </p:nvPr>
        </p:nvSpPr>
        <p:spPr>
          <a:xfrm>
            <a:off x="462419" y="365125"/>
            <a:ext cx="9595981" cy="724639"/>
          </a:xfrm>
          <a:prstGeom prst="rect">
            <a:avLst/>
          </a:prstGeom>
        </p:spPr>
        <p:txBody>
          <a:bodyPr/>
          <a:lstStyle>
            <a:lvl1pPr>
              <a:defRPr>
                <a:solidFill>
                  <a:srgbClr val="002855"/>
                </a:solidFill>
              </a:defRPr>
            </a:lvl1pPr>
          </a:lstStyle>
          <a:p>
            <a:r>
              <a:rPr lang="en-US" dirty="0"/>
              <a:t>Click to edit Master title style</a:t>
            </a:r>
          </a:p>
        </p:txBody>
      </p:sp>
      <p:sp>
        <p:nvSpPr>
          <p:cNvPr id="5" name="Content Placeholder 2">
            <a:extLst>
              <a:ext uri="{FF2B5EF4-FFF2-40B4-BE49-F238E27FC236}">
                <a16:creationId xmlns:a16="http://schemas.microsoft.com/office/drawing/2014/main" id="{7A44DA29-67F9-024C-A525-F9B499927E39}"/>
              </a:ext>
            </a:extLst>
          </p:cNvPr>
          <p:cNvSpPr>
            <a:spLocks noGrp="1"/>
          </p:cNvSpPr>
          <p:nvPr>
            <p:ph sz="half" idx="13"/>
          </p:nvPr>
        </p:nvSpPr>
        <p:spPr>
          <a:xfrm>
            <a:off x="462418" y="1377863"/>
            <a:ext cx="5487446" cy="4647156"/>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3">
            <a:extLst>
              <a:ext uri="{FF2B5EF4-FFF2-40B4-BE49-F238E27FC236}">
                <a16:creationId xmlns:a16="http://schemas.microsoft.com/office/drawing/2014/main" id="{A8CD3161-C9AC-494C-9396-EAAF98554A82}"/>
              </a:ext>
            </a:extLst>
          </p:cNvPr>
          <p:cNvSpPr>
            <a:spLocks noGrp="1"/>
          </p:cNvSpPr>
          <p:nvPr>
            <p:ph sz="half" idx="2"/>
          </p:nvPr>
        </p:nvSpPr>
        <p:spPr>
          <a:xfrm>
            <a:off x="6242135" y="1377863"/>
            <a:ext cx="5487446" cy="4647156"/>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5">
            <a:extLst>
              <a:ext uri="{FF2B5EF4-FFF2-40B4-BE49-F238E27FC236}">
                <a16:creationId xmlns:a16="http://schemas.microsoft.com/office/drawing/2014/main" id="{7580C15D-ADCC-7D43-AAAA-4D244A5BD69A}"/>
              </a:ext>
            </a:extLst>
          </p:cNvPr>
          <p:cNvSpPr>
            <a:spLocks noGrp="1"/>
          </p:cNvSpPr>
          <p:nvPr>
            <p:ph type="sldNum" sz="quarter" idx="12"/>
          </p:nvPr>
        </p:nvSpPr>
        <p:spPr>
          <a:xfrm>
            <a:off x="4724400" y="6356350"/>
            <a:ext cx="2743200" cy="365125"/>
          </a:xfrm>
          <a:prstGeom prst="rect">
            <a:avLst/>
          </a:prstGeom>
        </p:spPr>
        <p:txBody>
          <a:bodyPr/>
          <a:lstStyle>
            <a:lvl1pPr algn="ctr">
              <a:defRPr sz="1400">
                <a:solidFill>
                  <a:srgbClr val="90918E"/>
                </a:solidFill>
              </a:defRPr>
            </a:lvl1pPr>
          </a:lstStyle>
          <a:p>
            <a:fld id="{F7E1A54F-6344-A247-9B9D-D6F9EAD9F47C}" type="slidenum">
              <a:rPr lang="en-US" smtClean="0"/>
              <a:pPr/>
              <a:t>‹#›</a:t>
            </a:fld>
            <a:endParaRPr lang="en-US" sz="1400"/>
          </a:p>
        </p:txBody>
      </p:sp>
    </p:spTree>
    <p:extLst>
      <p:ext uri="{BB962C8B-B14F-4D97-AF65-F5344CB8AC3E}">
        <p14:creationId xmlns:p14="http://schemas.microsoft.com/office/powerpoint/2010/main" val="27573513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umns wSubhea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AED45-B26E-6A4D-BECD-A76739491E83}"/>
              </a:ext>
            </a:extLst>
          </p:cNvPr>
          <p:cNvSpPr>
            <a:spLocks noGrp="1"/>
          </p:cNvSpPr>
          <p:nvPr>
            <p:ph type="title"/>
          </p:nvPr>
        </p:nvSpPr>
        <p:spPr>
          <a:xfrm>
            <a:off x="462419" y="365125"/>
            <a:ext cx="9595981" cy="724639"/>
          </a:xfrm>
          <a:prstGeom prst="rect">
            <a:avLst/>
          </a:prstGeom>
        </p:spPr>
        <p:txBody>
          <a:bodyPr/>
          <a:lstStyle>
            <a:lvl1pPr>
              <a:defRPr>
                <a:solidFill>
                  <a:srgbClr val="002855"/>
                </a:solidFill>
              </a:defRPr>
            </a:lvl1pPr>
          </a:lstStyle>
          <a:p>
            <a:r>
              <a:rPr lang="en-US" dirty="0"/>
              <a:t>Click to edit Master title style</a:t>
            </a:r>
          </a:p>
        </p:txBody>
      </p:sp>
      <p:sp>
        <p:nvSpPr>
          <p:cNvPr id="5" name="Content Placeholder 2">
            <a:extLst>
              <a:ext uri="{FF2B5EF4-FFF2-40B4-BE49-F238E27FC236}">
                <a16:creationId xmlns:a16="http://schemas.microsoft.com/office/drawing/2014/main" id="{7A44DA29-67F9-024C-A525-F9B499927E39}"/>
              </a:ext>
            </a:extLst>
          </p:cNvPr>
          <p:cNvSpPr>
            <a:spLocks noGrp="1"/>
          </p:cNvSpPr>
          <p:nvPr>
            <p:ph sz="half" idx="13"/>
          </p:nvPr>
        </p:nvSpPr>
        <p:spPr>
          <a:xfrm>
            <a:off x="462418" y="2004163"/>
            <a:ext cx="5487446" cy="4020855"/>
          </a:xfrm>
          <a:prstGeom prst="rect">
            <a:avLst/>
          </a:prstGeom>
        </p:spPr>
        <p:txBody>
          <a:bodyPr/>
          <a:lstStyle>
            <a:lvl1pPr>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3">
            <a:extLst>
              <a:ext uri="{FF2B5EF4-FFF2-40B4-BE49-F238E27FC236}">
                <a16:creationId xmlns:a16="http://schemas.microsoft.com/office/drawing/2014/main" id="{A8CD3161-C9AC-494C-9396-EAAF98554A82}"/>
              </a:ext>
            </a:extLst>
          </p:cNvPr>
          <p:cNvSpPr>
            <a:spLocks noGrp="1"/>
          </p:cNvSpPr>
          <p:nvPr>
            <p:ph sz="half" idx="2"/>
          </p:nvPr>
        </p:nvSpPr>
        <p:spPr>
          <a:xfrm>
            <a:off x="6242135" y="2004163"/>
            <a:ext cx="5487446" cy="4020855"/>
          </a:xfrm>
          <a:prstGeom prst="rect">
            <a:avLst/>
          </a:prstGeom>
        </p:spPr>
        <p:txBody>
          <a:bodyPr/>
          <a:lstStyle>
            <a:lvl1pPr>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2">
            <a:extLst>
              <a:ext uri="{FF2B5EF4-FFF2-40B4-BE49-F238E27FC236}">
                <a16:creationId xmlns:a16="http://schemas.microsoft.com/office/drawing/2014/main" id="{1C24AB12-DF72-DC4A-9FE7-C947FC87E6B0}"/>
              </a:ext>
            </a:extLst>
          </p:cNvPr>
          <p:cNvSpPr>
            <a:spLocks noGrp="1"/>
          </p:cNvSpPr>
          <p:nvPr>
            <p:ph type="body" idx="1" hasCustomPrompt="1"/>
          </p:nvPr>
        </p:nvSpPr>
        <p:spPr>
          <a:xfrm>
            <a:off x="462418" y="1377862"/>
            <a:ext cx="5487446" cy="517633"/>
          </a:xfrm>
          <a:prstGeom prst="rect">
            <a:avLst/>
          </a:prstGeom>
        </p:spPr>
        <p:txBody>
          <a:bodyPr anchor="b"/>
          <a:lstStyle>
            <a:lvl1pPr marL="0" indent="0">
              <a:buNone/>
              <a:defRPr sz="2800" b="0">
                <a:solidFill>
                  <a:srgbClr val="138DFF"/>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9" name="Text Placeholder 4">
            <a:extLst>
              <a:ext uri="{FF2B5EF4-FFF2-40B4-BE49-F238E27FC236}">
                <a16:creationId xmlns:a16="http://schemas.microsoft.com/office/drawing/2014/main" id="{EC80DC6A-A976-D947-B810-DC61FC4DC3CF}"/>
              </a:ext>
            </a:extLst>
          </p:cNvPr>
          <p:cNvSpPr>
            <a:spLocks noGrp="1"/>
          </p:cNvSpPr>
          <p:nvPr>
            <p:ph type="body" sz="quarter" idx="3" hasCustomPrompt="1"/>
          </p:nvPr>
        </p:nvSpPr>
        <p:spPr>
          <a:xfrm>
            <a:off x="6242135" y="1377862"/>
            <a:ext cx="5487446" cy="517633"/>
          </a:xfrm>
          <a:prstGeom prst="rect">
            <a:avLst/>
          </a:prstGeom>
        </p:spPr>
        <p:txBody>
          <a:bodyPr anchor="b"/>
          <a:lstStyle>
            <a:lvl1pPr marL="0" indent="0">
              <a:buNone/>
              <a:defRPr sz="2800" b="0">
                <a:solidFill>
                  <a:srgbClr val="138DFF"/>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1" name="Slide Number Placeholder 5">
            <a:extLst>
              <a:ext uri="{FF2B5EF4-FFF2-40B4-BE49-F238E27FC236}">
                <a16:creationId xmlns:a16="http://schemas.microsoft.com/office/drawing/2014/main" id="{29DD914B-CAAE-2A4A-A849-F1D71470F66E}"/>
              </a:ext>
            </a:extLst>
          </p:cNvPr>
          <p:cNvSpPr>
            <a:spLocks noGrp="1"/>
          </p:cNvSpPr>
          <p:nvPr>
            <p:ph type="sldNum" sz="quarter" idx="12"/>
          </p:nvPr>
        </p:nvSpPr>
        <p:spPr>
          <a:xfrm>
            <a:off x="4724400" y="6356350"/>
            <a:ext cx="2743200" cy="365125"/>
          </a:xfrm>
          <a:prstGeom prst="rect">
            <a:avLst/>
          </a:prstGeom>
        </p:spPr>
        <p:txBody>
          <a:bodyPr/>
          <a:lstStyle>
            <a:lvl1pPr algn="ctr">
              <a:defRPr sz="1400">
                <a:solidFill>
                  <a:srgbClr val="90918E"/>
                </a:solidFill>
              </a:defRPr>
            </a:lvl1pPr>
          </a:lstStyle>
          <a:p>
            <a:fld id="{F7E1A54F-6344-A247-9B9D-D6F9EAD9F47C}" type="slidenum">
              <a:rPr lang="en-US" smtClean="0"/>
              <a:pPr/>
              <a:t>‹#›</a:t>
            </a:fld>
            <a:endParaRPr lang="en-US" sz="1400"/>
          </a:p>
        </p:txBody>
      </p:sp>
    </p:spTree>
    <p:extLst>
      <p:ext uri="{BB962C8B-B14F-4D97-AF65-F5344CB8AC3E}">
        <p14:creationId xmlns:p14="http://schemas.microsoft.com/office/powerpoint/2010/main" val="1242559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AED45-B26E-6A4D-BECD-A76739491E83}"/>
              </a:ext>
            </a:extLst>
          </p:cNvPr>
          <p:cNvSpPr>
            <a:spLocks noGrp="1"/>
          </p:cNvSpPr>
          <p:nvPr>
            <p:ph type="title"/>
          </p:nvPr>
        </p:nvSpPr>
        <p:spPr>
          <a:xfrm>
            <a:off x="462419" y="365125"/>
            <a:ext cx="9595981" cy="724639"/>
          </a:xfrm>
          <a:prstGeom prst="rect">
            <a:avLst/>
          </a:prstGeom>
        </p:spPr>
        <p:txBody>
          <a:bodyPr/>
          <a:lstStyle>
            <a:lvl1pPr>
              <a:defRPr>
                <a:solidFill>
                  <a:srgbClr val="002855"/>
                </a:solidFill>
              </a:defRPr>
            </a:lvl1pPr>
          </a:lstStyle>
          <a:p>
            <a:r>
              <a:rPr lang="en-US" dirty="0"/>
              <a:t>Click to edit Master title style</a:t>
            </a:r>
          </a:p>
        </p:txBody>
      </p:sp>
      <p:sp>
        <p:nvSpPr>
          <p:cNvPr id="5" name="Content Placeholder 2">
            <a:extLst>
              <a:ext uri="{FF2B5EF4-FFF2-40B4-BE49-F238E27FC236}">
                <a16:creationId xmlns:a16="http://schemas.microsoft.com/office/drawing/2014/main" id="{7A44DA29-67F9-024C-A525-F9B499927E39}"/>
              </a:ext>
            </a:extLst>
          </p:cNvPr>
          <p:cNvSpPr>
            <a:spLocks noGrp="1"/>
          </p:cNvSpPr>
          <p:nvPr>
            <p:ph sz="half" idx="13"/>
          </p:nvPr>
        </p:nvSpPr>
        <p:spPr>
          <a:xfrm>
            <a:off x="462418" y="1377863"/>
            <a:ext cx="5487446" cy="4647156"/>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2">
            <a:extLst>
              <a:ext uri="{FF2B5EF4-FFF2-40B4-BE49-F238E27FC236}">
                <a16:creationId xmlns:a16="http://schemas.microsoft.com/office/drawing/2014/main" id="{1E3B0F63-8081-8A4B-850F-ABFF2171DB18}"/>
              </a:ext>
            </a:extLst>
          </p:cNvPr>
          <p:cNvSpPr>
            <a:spLocks noGrp="1"/>
          </p:cNvSpPr>
          <p:nvPr>
            <p:ph type="pic" idx="1"/>
          </p:nvPr>
        </p:nvSpPr>
        <p:spPr>
          <a:xfrm>
            <a:off x="6242138" y="1377864"/>
            <a:ext cx="5494752" cy="4647156"/>
          </a:xfrm>
          <a:prstGeom prst="rect">
            <a:avLst/>
          </a:prstGeom>
        </p:spPr>
        <p:txBody>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9" name="Slide Number Placeholder 5">
            <a:extLst>
              <a:ext uri="{FF2B5EF4-FFF2-40B4-BE49-F238E27FC236}">
                <a16:creationId xmlns:a16="http://schemas.microsoft.com/office/drawing/2014/main" id="{44C72542-53A6-7E4B-8ED1-186754AFE68A}"/>
              </a:ext>
            </a:extLst>
          </p:cNvPr>
          <p:cNvSpPr>
            <a:spLocks noGrp="1"/>
          </p:cNvSpPr>
          <p:nvPr>
            <p:ph type="sldNum" sz="quarter" idx="12"/>
          </p:nvPr>
        </p:nvSpPr>
        <p:spPr>
          <a:xfrm>
            <a:off x="4724400" y="6356350"/>
            <a:ext cx="2743200" cy="365125"/>
          </a:xfrm>
          <a:prstGeom prst="rect">
            <a:avLst/>
          </a:prstGeom>
        </p:spPr>
        <p:txBody>
          <a:bodyPr/>
          <a:lstStyle>
            <a:lvl1pPr algn="ctr">
              <a:defRPr sz="1400">
                <a:solidFill>
                  <a:srgbClr val="90918E"/>
                </a:solidFill>
              </a:defRPr>
            </a:lvl1pPr>
          </a:lstStyle>
          <a:p>
            <a:fld id="{F7E1A54F-6344-A247-9B9D-D6F9EAD9F47C}" type="slidenum">
              <a:rPr lang="en-US" smtClean="0"/>
              <a:pPr/>
              <a:t>‹#›</a:t>
            </a:fld>
            <a:endParaRPr lang="en-US" sz="1400"/>
          </a:p>
        </p:txBody>
      </p:sp>
    </p:spTree>
    <p:extLst>
      <p:ext uri="{BB962C8B-B14F-4D97-AF65-F5344CB8AC3E}">
        <p14:creationId xmlns:p14="http://schemas.microsoft.com/office/powerpoint/2010/main" val="1054323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cture wSubhea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AED45-B26E-6A4D-BECD-A76739491E83}"/>
              </a:ext>
            </a:extLst>
          </p:cNvPr>
          <p:cNvSpPr>
            <a:spLocks noGrp="1"/>
          </p:cNvSpPr>
          <p:nvPr>
            <p:ph type="title"/>
          </p:nvPr>
        </p:nvSpPr>
        <p:spPr>
          <a:xfrm>
            <a:off x="462419" y="365125"/>
            <a:ext cx="9595981" cy="724639"/>
          </a:xfrm>
          <a:prstGeom prst="rect">
            <a:avLst/>
          </a:prstGeom>
        </p:spPr>
        <p:txBody>
          <a:bodyPr/>
          <a:lstStyle>
            <a:lvl1pPr>
              <a:defRPr>
                <a:solidFill>
                  <a:srgbClr val="002855"/>
                </a:solidFill>
              </a:defRPr>
            </a:lvl1pPr>
          </a:lstStyle>
          <a:p>
            <a:r>
              <a:rPr lang="en-US" dirty="0"/>
              <a:t>Click to edit Master title style</a:t>
            </a:r>
          </a:p>
        </p:txBody>
      </p:sp>
      <p:sp>
        <p:nvSpPr>
          <p:cNvPr id="5" name="Content Placeholder 2">
            <a:extLst>
              <a:ext uri="{FF2B5EF4-FFF2-40B4-BE49-F238E27FC236}">
                <a16:creationId xmlns:a16="http://schemas.microsoft.com/office/drawing/2014/main" id="{7A44DA29-67F9-024C-A525-F9B499927E39}"/>
              </a:ext>
            </a:extLst>
          </p:cNvPr>
          <p:cNvSpPr>
            <a:spLocks noGrp="1"/>
          </p:cNvSpPr>
          <p:nvPr>
            <p:ph sz="half" idx="13"/>
          </p:nvPr>
        </p:nvSpPr>
        <p:spPr>
          <a:xfrm>
            <a:off x="462418" y="2004163"/>
            <a:ext cx="5487446" cy="4020855"/>
          </a:xfrm>
          <a:prstGeom prst="rect">
            <a:avLst/>
          </a:prstGeom>
        </p:spPr>
        <p:txBody>
          <a:bodyPr/>
          <a:lstStyle>
            <a:lvl1pPr>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2">
            <a:extLst>
              <a:ext uri="{FF2B5EF4-FFF2-40B4-BE49-F238E27FC236}">
                <a16:creationId xmlns:a16="http://schemas.microsoft.com/office/drawing/2014/main" id="{1C24AB12-DF72-DC4A-9FE7-C947FC87E6B0}"/>
              </a:ext>
            </a:extLst>
          </p:cNvPr>
          <p:cNvSpPr>
            <a:spLocks noGrp="1"/>
          </p:cNvSpPr>
          <p:nvPr>
            <p:ph type="body" idx="1" hasCustomPrompt="1"/>
          </p:nvPr>
        </p:nvSpPr>
        <p:spPr>
          <a:xfrm>
            <a:off x="462418" y="1377862"/>
            <a:ext cx="5487446" cy="517633"/>
          </a:xfrm>
          <a:prstGeom prst="rect">
            <a:avLst/>
          </a:prstGeom>
        </p:spPr>
        <p:txBody>
          <a:bodyPr anchor="b"/>
          <a:lstStyle>
            <a:lvl1pPr marL="0" indent="0">
              <a:buNone/>
              <a:defRPr sz="2800" b="0">
                <a:solidFill>
                  <a:srgbClr val="138DFF"/>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0" name="Picture Placeholder 2">
            <a:extLst>
              <a:ext uri="{FF2B5EF4-FFF2-40B4-BE49-F238E27FC236}">
                <a16:creationId xmlns:a16="http://schemas.microsoft.com/office/drawing/2014/main" id="{13ABEAC5-8D9D-A247-BCB4-31B479DCD4EC}"/>
              </a:ext>
            </a:extLst>
          </p:cNvPr>
          <p:cNvSpPr>
            <a:spLocks noGrp="1"/>
          </p:cNvSpPr>
          <p:nvPr>
            <p:ph type="pic" idx="14"/>
          </p:nvPr>
        </p:nvSpPr>
        <p:spPr>
          <a:xfrm>
            <a:off x="6234830" y="1377864"/>
            <a:ext cx="5494752" cy="4647156"/>
          </a:xfrm>
          <a:prstGeom prst="rect">
            <a:avLst/>
          </a:prstGeom>
        </p:spPr>
        <p:txBody>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9" name="Slide Number Placeholder 5">
            <a:extLst>
              <a:ext uri="{FF2B5EF4-FFF2-40B4-BE49-F238E27FC236}">
                <a16:creationId xmlns:a16="http://schemas.microsoft.com/office/drawing/2014/main" id="{DE2267AD-9BCE-A442-A8B7-AEA6C8E4298F}"/>
              </a:ext>
            </a:extLst>
          </p:cNvPr>
          <p:cNvSpPr>
            <a:spLocks noGrp="1"/>
          </p:cNvSpPr>
          <p:nvPr>
            <p:ph type="sldNum" sz="quarter" idx="12"/>
          </p:nvPr>
        </p:nvSpPr>
        <p:spPr>
          <a:xfrm>
            <a:off x="4724400" y="6356350"/>
            <a:ext cx="2743200" cy="365125"/>
          </a:xfrm>
          <a:prstGeom prst="rect">
            <a:avLst/>
          </a:prstGeom>
        </p:spPr>
        <p:txBody>
          <a:bodyPr/>
          <a:lstStyle>
            <a:lvl1pPr algn="ctr">
              <a:defRPr sz="1400">
                <a:solidFill>
                  <a:srgbClr val="90918E"/>
                </a:solidFill>
              </a:defRPr>
            </a:lvl1pPr>
          </a:lstStyle>
          <a:p>
            <a:fld id="{F7E1A54F-6344-A247-9B9D-D6F9EAD9F47C}" type="slidenum">
              <a:rPr lang="en-US" smtClean="0"/>
              <a:pPr/>
              <a:t>‹#›</a:t>
            </a:fld>
            <a:endParaRPr lang="en-US" sz="1400"/>
          </a:p>
        </p:txBody>
      </p:sp>
    </p:spTree>
    <p:extLst>
      <p:ext uri="{BB962C8B-B14F-4D97-AF65-F5344CB8AC3E}">
        <p14:creationId xmlns:p14="http://schemas.microsoft.com/office/powerpoint/2010/main" val="4206071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ransition Slide">
    <p:bg>
      <p:bgPr>
        <a:solidFill>
          <a:schemeClr val="bg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01B44D7-D027-7249-A9CB-3E8A752CFD63}"/>
              </a:ext>
            </a:extLst>
          </p:cNvPr>
          <p:cNvSpPr>
            <a:spLocks noGrp="1"/>
          </p:cNvSpPr>
          <p:nvPr>
            <p:ph type="body" sz="quarter" idx="14"/>
          </p:nvPr>
        </p:nvSpPr>
        <p:spPr>
          <a:xfrm>
            <a:off x="461963" y="2061150"/>
            <a:ext cx="11250612" cy="682050"/>
          </a:xfrm>
          <a:prstGeom prst="rect">
            <a:avLst/>
          </a:prstGeom>
        </p:spPr>
        <p:txBody>
          <a:bodyPr/>
          <a:lstStyle>
            <a:lvl1pPr algn="ctr">
              <a:buNone/>
              <a:defRPr sz="4800">
                <a:solidFill>
                  <a:srgbClr val="138DFF"/>
                </a:solidFill>
              </a:defRPr>
            </a:lvl1pPr>
            <a:lvl2pPr algn="ctr">
              <a:buNone/>
              <a:defRPr/>
            </a:lvl2pPr>
            <a:lvl3pPr algn="ctr">
              <a:buNone/>
              <a:defRPr/>
            </a:lvl3pPr>
            <a:lvl4pPr algn="ctr">
              <a:buNone/>
              <a:defRPr/>
            </a:lvl4pPr>
            <a:lvl5pPr algn="ctr">
              <a:buNone/>
              <a:defRPr/>
            </a:lvl5pPr>
          </a:lstStyle>
          <a:p>
            <a:pPr lvl="0"/>
            <a:r>
              <a:rPr lang="en-US" dirty="0"/>
              <a:t>Click to edit Master text styles</a:t>
            </a:r>
          </a:p>
        </p:txBody>
      </p:sp>
      <p:sp>
        <p:nvSpPr>
          <p:cNvPr id="9" name="Text Placeholder 7">
            <a:extLst>
              <a:ext uri="{FF2B5EF4-FFF2-40B4-BE49-F238E27FC236}">
                <a16:creationId xmlns:a16="http://schemas.microsoft.com/office/drawing/2014/main" id="{4ECF4CAF-422B-7245-995D-5930A77C719C}"/>
              </a:ext>
            </a:extLst>
          </p:cNvPr>
          <p:cNvSpPr>
            <a:spLocks noGrp="1"/>
          </p:cNvSpPr>
          <p:nvPr>
            <p:ph type="body" sz="quarter" idx="15"/>
          </p:nvPr>
        </p:nvSpPr>
        <p:spPr>
          <a:xfrm>
            <a:off x="461963" y="2984477"/>
            <a:ext cx="11250612" cy="1825518"/>
          </a:xfrm>
          <a:prstGeom prst="rect">
            <a:avLst/>
          </a:prstGeom>
        </p:spPr>
        <p:txBody>
          <a:bodyPr/>
          <a:lstStyle>
            <a:lvl1pPr algn="ctr">
              <a:buNone/>
              <a:defRPr sz="2800">
                <a:solidFill>
                  <a:srgbClr val="002855"/>
                </a:solidFill>
              </a:defRPr>
            </a:lvl1pPr>
            <a:lvl2pPr algn="ctr">
              <a:buNone/>
              <a:defRPr/>
            </a:lvl2pPr>
            <a:lvl3pPr algn="ctr">
              <a:buNone/>
              <a:defRPr/>
            </a:lvl3pPr>
            <a:lvl4pPr algn="ctr">
              <a:buNone/>
              <a:defRPr/>
            </a:lvl4pPr>
            <a:lvl5pPr algn="ctr">
              <a:buNone/>
              <a:defRPr/>
            </a:lvl5pPr>
          </a:lstStyle>
          <a:p>
            <a:pPr lvl="0"/>
            <a:r>
              <a:rPr lang="en-US" dirty="0"/>
              <a:t>Click to edit Master text styles</a:t>
            </a:r>
          </a:p>
        </p:txBody>
      </p:sp>
      <p:sp>
        <p:nvSpPr>
          <p:cNvPr id="7" name="Slide Number Placeholder 5">
            <a:extLst>
              <a:ext uri="{FF2B5EF4-FFF2-40B4-BE49-F238E27FC236}">
                <a16:creationId xmlns:a16="http://schemas.microsoft.com/office/drawing/2014/main" id="{F30B78A3-4990-074F-88A7-164E41558911}"/>
              </a:ext>
            </a:extLst>
          </p:cNvPr>
          <p:cNvSpPr>
            <a:spLocks noGrp="1"/>
          </p:cNvSpPr>
          <p:nvPr>
            <p:ph type="sldNum" sz="quarter" idx="12"/>
          </p:nvPr>
        </p:nvSpPr>
        <p:spPr>
          <a:xfrm>
            <a:off x="4724400" y="6356350"/>
            <a:ext cx="2743200" cy="365125"/>
          </a:xfrm>
          <a:prstGeom prst="rect">
            <a:avLst/>
          </a:prstGeom>
        </p:spPr>
        <p:txBody>
          <a:bodyPr/>
          <a:lstStyle>
            <a:lvl1pPr algn="ctr">
              <a:defRPr sz="1400">
                <a:solidFill>
                  <a:srgbClr val="90918E"/>
                </a:solidFill>
              </a:defRPr>
            </a:lvl1pPr>
          </a:lstStyle>
          <a:p>
            <a:fld id="{F7E1A54F-6344-A247-9B9D-D6F9EAD9F47C}" type="slidenum">
              <a:rPr lang="en-US" smtClean="0"/>
              <a:pPr/>
              <a:t>‹#›</a:t>
            </a:fld>
            <a:endParaRPr lang="en-US" sz="1400"/>
          </a:p>
        </p:txBody>
      </p:sp>
    </p:spTree>
    <p:extLst>
      <p:ext uri="{BB962C8B-B14F-4D97-AF65-F5344CB8AC3E}">
        <p14:creationId xmlns:p14="http://schemas.microsoft.com/office/powerpoint/2010/main" val="14985825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los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390378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603305"/>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85" r:id="rId3"/>
    <p:sldLayoutId id="2147483673" r:id="rId4"/>
    <p:sldLayoutId id="2147483675" r:id="rId5"/>
    <p:sldLayoutId id="2147483674" r:id="rId6"/>
    <p:sldLayoutId id="2147483676" r:id="rId7"/>
    <p:sldLayoutId id="2147483682" r:id="rId8"/>
    <p:sldLayoutId id="2147483684" r:id="rId9"/>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f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4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hyperlink" Target="mailto:Michael.kuhns@mbakerintl.com" TargetMode="Externa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ED0CE5-C3B3-8F44-949A-16841186885B}"/>
              </a:ext>
            </a:extLst>
          </p:cNvPr>
          <p:cNvSpPr>
            <a:spLocks noGrp="1"/>
          </p:cNvSpPr>
          <p:nvPr>
            <p:ph type="body" sz="quarter" idx="14"/>
          </p:nvPr>
        </p:nvSpPr>
        <p:spPr>
          <a:xfrm>
            <a:off x="574698" y="1012977"/>
            <a:ext cx="11250612" cy="1270025"/>
          </a:xfrm>
        </p:spPr>
        <p:txBody>
          <a:bodyPr/>
          <a:lstStyle/>
          <a:p>
            <a:pPr marL="0"/>
            <a:r>
              <a:rPr lang="en-US" sz="4600" dirty="0"/>
              <a:t>3D Model Delivery with </a:t>
            </a:r>
            <a:r>
              <a:rPr lang="en-US" sz="4600" dirty="0" err="1"/>
              <a:t>OpenRoads</a:t>
            </a:r>
            <a:r>
              <a:rPr lang="en-US" sz="4600" dirty="0"/>
              <a:t>, </a:t>
            </a:r>
            <a:r>
              <a:rPr lang="en-US" sz="4600" dirty="0" err="1"/>
              <a:t>OpenBridge</a:t>
            </a:r>
            <a:r>
              <a:rPr lang="en-US" sz="4600" dirty="0"/>
              <a:t> and Infrastructure Cloud</a:t>
            </a:r>
          </a:p>
        </p:txBody>
      </p:sp>
      <p:sp>
        <p:nvSpPr>
          <p:cNvPr id="3" name="Text Placeholder 2">
            <a:extLst>
              <a:ext uri="{FF2B5EF4-FFF2-40B4-BE49-F238E27FC236}">
                <a16:creationId xmlns:a16="http://schemas.microsoft.com/office/drawing/2014/main" id="{6982D3FB-85AC-5B4C-9BCE-9320D3CAABFD}"/>
              </a:ext>
            </a:extLst>
          </p:cNvPr>
          <p:cNvSpPr>
            <a:spLocks noGrp="1"/>
          </p:cNvSpPr>
          <p:nvPr>
            <p:ph type="body" sz="quarter" idx="15"/>
          </p:nvPr>
        </p:nvSpPr>
        <p:spPr>
          <a:xfrm>
            <a:off x="574698" y="2356743"/>
            <a:ext cx="11250612" cy="1059961"/>
          </a:xfrm>
        </p:spPr>
        <p:txBody>
          <a:bodyPr/>
          <a:lstStyle/>
          <a:p>
            <a:r>
              <a:rPr lang="en-US" dirty="0"/>
              <a:t>Keith Gayman, PE</a:t>
            </a:r>
          </a:p>
          <a:p>
            <a:r>
              <a:rPr lang="en-US" dirty="0"/>
              <a:t>Michael Kuhns, PE</a:t>
            </a:r>
          </a:p>
        </p:txBody>
      </p:sp>
      <p:sp>
        <p:nvSpPr>
          <p:cNvPr id="4" name="Date Placeholder 3">
            <a:extLst>
              <a:ext uri="{FF2B5EF4-FFF2-40B4-BE49-F238E27FC236}">
                <a16:creationId xmlns:a16="http://schemas.microsoft.com/office/drawing/2014/main" id="{04FE1CC4-B0F7-3A44-A0AD-B58339F03969}"/>
              </a:ext>
            </a:extLst>
          </p:cNvPr>
          <p:cNvSpPr>
            <a:spLocks noGrp="1"/>
          </p:cNvSpPr>
          <p:nvPr>
            <p:ph type="dt" sz="half" idx="10"/>
          </p:nvPr>
        </p:nvSpPr>
        <p:spPr/>
        <p:txBody>
          <a:bodyPr/>
          <a:lstStyle/>
          <a:p>
            <a:r>
              <a:rPr lang="en-US" dirty="0"/>
              <a:t>December 2, 2025</a:t>
            </a:r>
          </a:p>
        </p:txBody>
      </p:sp>
    </p:spTree>
    <p:extLst>
      <p:ext uri="{BB962C8B-B14F-4D97-AF65-F5344CB8AC3E}">
        <p14:creationId xmlns:p14="http://schemas.microsoft.com/office/powerpoint/2010/main" val="32715748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91E387-9555-F5E9-F0E9-C65EE4F265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B63636-0657-F7D4-5DD8-0280CA9A23A4}"/>
              </a:ext>
            </a:extLst>
          </p:cNvPr>
          <p:cNvSpPr>
            <a:spLocks noGrp="1"/>
          </p:cNvSpPr>
          <p:nvPr>
            <p:ph type="title"/>
          </p:nvPr>
        </p:nvSpPr>
        <p:spPr/>
        <p:txBody>
          <a:bodyPr/>
          <a:lstStyle/>
          <a:p>
            <a:r>
              <a:rPr lang="en-US" dirty="0" err="1"/>
              <a:t>OpenRoads</a:t>
            </a:r>
            <a:r>
              <a:rPr lang="en-US" dirty="0"/>
              <a:t> Geometry - Horizontal</a:t>
            </a:r>
          </a:p>
        </p:txBody>
      </p:sp>
      <p:sp>
        <p:nvSpPr>
          <p:cNvPr id="4" name="Slide Number Placeholder 3">
            <a:extLst>
              <a:ext uri="{FF2B5EF4-FFF2-40B4-BE49-F238E27FC236}">
                <a16:creationId xmlns:a16="http://schemas.microsoft.com/office/drawing/2014/main" id="{A76E3E8C-0E29-3DD4-6FE4-62914C9CE9B0}"/>
              </a:ext>
            </a:extLst>
          </p:cNvPr>
          <p:cNvSpPr>
            <a:spLocks noGrp="1"/>
          </p:cNvSpPr>
          <p:nvPr>
            <p:ph type="sldNum" sz="quarter" idx="12"/>
          </p:nvPr>
        </p:nvSpPr>
        <p:spPr/>
        <p:txBody>
          <a:bodyPr/>
          <a:lstStyle/>
          <a:p>
            <a:fld id="{F7E1A54F-6344-A247-9B9D-D6F9EAD9F47C}" type="slidenum">
              <a:rPr lang="en-US" smtClean="0"/>
              <a:pPr/>
              <a:t>10</a:t>
            </a:fld>
            <a:endParaRPr lang="en-US" sz="1400"/>
          </a:p>
        </p:txBody>
      </p:sp>
      <p:sp>
        <p:nvSpPr>
          <p:cNvPr id="5" name="Content Placeholder 1">
            <a:extLst>
              <a:ext uri="{FF2B5EF4-FFF2-40B4-BE49-F238E27FC236}">
                <a16:creationId xmlns:a16="http://schemas.microsoft.com/office/drawing/2014/main" id="{9CC6EB00-2027-F35A-8F06-714819C8D878}"/>
              </a:ext>
            </a:extLst>
          </p:cNvPr>
          <p:cNvSpPr txBox="1">
            <a:spLocks/>
          </p:cNvSpPr>
          <p:nvPr/>
        </p:nvSpPr>
        <p:spPr>
          <a:xfrm>
            <a:off x="331771" y="1134675"/>
            <a:ext cx="11614423" cy="171825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endParaRPr lang="en-US" dirty="0">
              <a:latin typeface="+mn-lt"/>
              <a:ea typeface="Calibri" panose="020F0502020204030204" pitchFamily="34" charset="0"/>
            </a:endParaRPr>
          </a:p>
        </p:txBody>
      </p:sp>
      <p:pic>
        <p:nvPicPr>
          <p:cNvPr id="8" name="Picture 7">
            <a:extLst>
              <a:ext uri="{FF2B5EF4-FFF2-40B4-BE49-F238E27FC236}">
                <a16:creationId xmlns:a16="http://schemas.microsoft.com/office/drawing/2014/main" id="{9DF910E3-1E11-AF7E-614D-3BFCA26A5CE7}"/>
              </a:ext>
            </a:extLst>
          </p:cNvPr>
          <p:cNvPicPr>
            <a:picLocks noChangeAspect="1"/>
          </p:cNvPicPr>
          <p:nvPr/>
        </p:nvPicPr>
        <p:blipFill>
          <a:blip r:embed="rId3"/>
          <a:stretch>
            <a:fillRect/>
          </a:stretch>
        </p:blipFill>
        <p:spPr>
          <a:xfrm>
            <a:off x="144264" y="1999488"/>
            <a:ext cx="11903472" cy="4084477"/>
          </a:xfrm>
          <a:prstGeom prst="rect">
            <a:avLst/>
          </a:prstGeom>
        </p:spPr>
      </p:pic>
      <p:sp>
        <p:nvSpPr>
          <p:cNvPr id="11" name="TextBox 10">
            <a:extLst>
              <a:ext uri="{FF2B5EF4-FFF2-40B4-BE49-F238E27FC236}">
                <a16:creationId xmlns:a16="http://schemas.microsoft.com/office/drawing/2014/main" id="{2B53C8F1-6AC6-3D44-4A19-ADCF6DB3AA07}"/>
              </a:ext>
            </a:extLst>
          </p:cNvPr>
          <p:cNvSpPr txBox="1"/>
          <p:nvPr/>
        </p:nvSpPr>
        <p:spPr>
          <a:xfrm>
            <a:off x="462419" y="1243584"/>
            <a:ext cx="11132173" cy="461665"/>
          </a:xfrm>
          <a:prstGeom prst="rect">
            <a:avLst/>
          </a:prstGeom>
          <a:noFill/>
        </p:spPr>
        <p:txBody>
          <a:bodyPr wrap="square" rtlCol="0">
            <a:spAutoFit/>
          </a:bodyPr>
          <a:lstStyle/>
          <a:p>
            <a:pPr marL="285750" indent="-285750">
              <a:buFont typeface="Arial" panose="020B0604020202020204" pitchFamily="34" charset="0"/>
              <a:buChar char="•"/>
            </a:pPr>
            <a:r>
              <a:rPr lang="en-US" sz="2400" dirty="0"/>
              <a:t>Annotation can be displayed in any file whether they are the active file or not</a:t>
            </a:r>
          </a:p>
        </p:txBody>
      </p:sp>
    </p:spTree>
    <p:extLst>
      <p:ext uri="{BB962C8B-B14F-4D97-AF65-F5344CB8AC3E}">
        <p14:creationId xmlns:p14="http://schemas.microsoft.com/office/powerpoint/2010/main" val="1480326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851787-E842-327E-9577-97DE9A088E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F46782-35FB-D0B1-C9D3-4270D4DA4B80}"/>
              </a:ext>
            </a:extLst>
          </p:cNvPr>
          <p:cNvSpPr>
            <a:spLocks noGrp="1"/>
          </p:cNvSpPr>
          <p:nvPr>
            <p:ph type="title"/>
          </p:nvPr>
        </p:nvSpPr>
        <p:spPr/>
        <p:txBody>
          <a:bodyPr/>
          <a:lstStyle/>
          <a:p>
            <a:r>
              <a:rPr lang="en-US" dirty="0" err="1"/>
              <a:t>OpenRoads</a:t>
            </a:r>
            <a:r>
              <a:rPr lang="en-US" dirty="0"/>
              <a:t> Geometry - Vertical</a:t>
            </a:r>
          </a:p>
        </p:txBody>
      </p:sp>
      <p:sp>
        <p:nvSpPr>
          <p:cNvPr id="4" name="Slide Number Placeholder 3">
            <a:extLst>
              <a:ext uri="{FF2B5EF4-FFF2-40B4-BE49-F238E27FC236}">
                <a16:creationId xmlns:a16="http://schemas.microsoft.com/office/drawing/2014/main" id="{42AA2672-FC8F-D6D5-AC71-186326500745}"/>
              </a:ext>
            </a:extLst>
          </p:cNvPr>
          <p:cNvSpPr>
            <a:spLocks noGrp="1"/>
          </p:cNvSpPr>
          <p:nvPr>
            <p:ph type="sldNum" sz="quarter" idx="12"/>
          </p:nvPr>
        </p:nvSpPr>
        <p:spPr/>
        <p:txBody>
          <a:bodyPr/>
          <a:lstStyle/>
          <a:p>
            <a:fld id="{F7E1A54F-6344-A247-9B9D-D6F9EAD9F47C}" type="slidenum">
              <a:rPr lang="en-US" smtClean="0"/>
              <a:pPr/>
              <a:t>11</a:t>
            </a:fld>
            <a:endParaRPr lang="en-US" sz="1400"/>
          </a:p>
        </p:txBody>
      </p:sp>
      <p:sp>
        <p:nvSpPr>
          <p:cNvPr id="5" name="Content Placeholder 1">
            <a:extLst>
              <a:ext uri="{FF2B5EF4-FFF2-40B4-BE49-F238E27FC236}">
                <a16:creationId xmlns:a16="http://schemas.microsoft.com/office/drawing/2014/main" id="{1D0B878B-19AF-4AE1-D09D-443B3E56141E}"/>
              </a:ext>
            </a:extLst>
          </p:cNvPr>
          <p:cNvSpPr txBox="1">
            <a:spLocks/>
          </p:cNvSpPr>
          <p:nvPr/>
        </p:nvSpPr>
        <p:spPr>
          <a:xfrm>
            <a:off x="331771" y="1134675"/>
            <a:ext cx="11614423" cy="1718253"/>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mn-lt"/>
              </a:rPr>
              <a:t>Vertical Alignments can be applied to any Geometry (Horizontal Linework or Offsets)</a:t>
            </a:r>
          </a:p>
          <a:p>
            <a:r>
              <a:rPr lang="en-US" dirty="0">
                <a:latin typeface="+mn-lt"/>
              </a:rPr>
              <a:t>Profiles can be created from an Existing Surface, Slopes, and Vertical offsets</a:t>
            </a:r>
            <a:endParaRPr lang="en-US" dirty="0">
              <a:latin typeface="+mn-lt"/>
              <a:ea typeface="Calibri" panose="020F0502020204030204" pitchFamily="34" charset="0"/>
            </a:endParaRPr>
          </a:p>
          <a:p>
            <a:r>
              <a:rPr lang="en-US" dirty="0">
                <a:latin typeface="+mn-lt"/>
              </a:rPr>
              <a:t>Multiple Verticals can be used on a single Geometry</a:t>
            </a:r>
          </a:p>
        </p:txBody>
      </p:sp>
      <p:pic>
        <p:nvPicPr>
          <p:cNvPr id="7" name="Picture 6">
            <a:extLst>
              <a:ext uri="{FF2B5EF4-FFF2-40B4-BE49-F238E27FC236}">
                <a16:creationId xmlns:a16="http://schemas.microsoft.com/office/drawing/2014/main" id="{0A4C71B5-1054-D23F-0A04-1D3C77716792}"/>
              </a:ext>
            </a:extLst>
          </p:cNvPr>
          <p:cNvPicPr>
            <a:picLocks noChangeAspect="1"/>
          </p:cNvPicPr>
          <p:nvPr/>
        </p:nvPicPr>
        <p:blipFill>
          <a:blip r:embed="rId3"/>
          <a:stretch>
            <a:fillRect/>
          </a:stretch>
        </p:blipFill>
        <p:spPr>
          <a:xfrm>
            <a:off x="462419" y="3104700"/>
            <a:ext cx="11483775" cy="2951654"/>
          </a:xfrm>
          <a:prstGeom prst="rect">
            <a:avLst/>
          </a:prstGeom>
        </p:spPr>
      </p:pic>
    </p:spTree>
    <p:extLst>
      <p:ext uri="{BB962C8B-B14F-4D97-AF65-F5344CB8AC3E}">
        <p14:creationId xmlns:p14="http://schemas.microsoft.com/office/powerpoint/2010/main" val="1884024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683661-DF3C-6E3E-14A8-B39558D778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CAD34E-5F78-919E-1493-7DD759FCED15}"/>
              </a:ext>
            </a:extLst>
          </p:cNvPr>
          <p:cNvSpPr>
            <a:spLocks noGrp="1"/>
          </p:cNvSpPr>
          <p:nvPr>
            <p:ph type="title"/>
          </p:nvPr>
        </p:nvSpPr>
        <p:spPr/>
        <p:txBody>
          <a:bodyPr/>
          <a:lstStyle/>
          <a:p>
            <a:r>
              <a:rPr lang="en-US" dirty="0" err="1"/>
              <a:t>OpenRoads</a:t>
            </a:r>
            <a:r>
              <a:rPr lang="en-US" dirty="0"/>
              <a:t> Geometry - Vertical</a:t>
            </a:r>
          </a:p>
        </p:txBody>
      </p:sp>
      <p:sp>
        <p:nvSpPr>
          <p:cNvPr id="4" name="Slide Number Placeholder 3">
            <a:extLst>
              <a:ext uri="{FF2B5EF4-FFF2-40B4-BE49-F238E27FC236}">
                <a16:creationId xmlns:a16="http://schemas.microsoft.com/office/drawing/2014/main" id="{0B60DF0E-FD7E-ED84-7479-7CDEB2C4DBB1}"/>
              </a:ext>
            </a:extLst>
          </p:cNvPr>
          <p:cNvSpPr>
            <a:spLocks noGrp="1"/>
          </p:cNvSpPr>
          <p:nvPr>
            <p:ph type="sldNum" sz="quarter" idx="12"/>
          </p:nvPr>
        </p:nvSpPr>
        <p:spPr/>
        <p:txBody>
          <a:bodyPr/>
          <a:lstStyle/>
          <a:p>
            <a:fld id="{F7E1A54F-6344-A247-9B9D-D6F9EAD9F47C}" type="slidenum">
              <a:rPr lang="en-US" smtClean="0"/>
              <a:pPr/>
              <a:t>12</a:t>
            </a:fld>
            <a:endParaRPr lang="en-US" sz="1400"/>
          </a:p>
        </p:txBody>
      </p:sp>
      <p:sp>
        <p:nvSpPr>
          <p:cNvPr id="5" name="Content Placeholder 1">
            <a:extLst>
              <a:ext uri="{FF2B5EF4-FFF2-40B4-BE49-F238E27FC236}">
                <a16:creationId xmlns:a16="http://schemas.microsoft.com/office/drawing/2014/main" id="{797AE054-2776-4F49-0C19-517684F71319}"/>
              </a:ext>
            </a:extLst>
          </p:cNvPr>
          <p:cNvSpPr txBox="1">
            <a:spLocks/>
          </p:cNvSpPr>
          <p:nvPr/>
        </p:nvSpPr>
        <p:spPr>
          <a:xfrm>
            <a:off x="331771" y="1134675"/>
            <a:ext cx="11614423" cy="92577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mn-lt"/>
              </a:rPr>
              <a:t>Vertical Annotation can only be displayed inside of the Alignment file where the Vertical Alignment resides</a:t>
            </a:r>
          </a:p>
        </p:txBody>
      </p:sp>
      <p:pic>
        <p:nvPicPr>
          <p:cNvPr id="9" name="Picture 8">
            <a:extLst>
              <a:ext uri="{FF2B5EF4-FFF2-40B4-BE49-F238E27FC236}">
                <a16:creationId xmlns:a16="http://schemas.microsoft.com/office/drawing/2014/main" id="{51BCF320-C01C-697F-9779-8B223D84AE80}"/>
              </a:ext>
            </a:extLst>
          </p:cNvPr>
          <p:cNvPicPr>
            <a:picLocks noChangeAspect="1"/>
          </p:cNvPicPr>
          <p:nvPr/>
        </p:nvPicPr>
        <p:blipFill>
          <a:blip r:embed="rId3"/>
          <a:stretch>
            <a:fillRect/>
          </a:stretch>
        </p:blipFill>
        <p:spPr>
          <a:xfrm>
            <a:off x="167126" y="2072522"/>
            <a:ext cx="11857748" cy="3650803"/>
          </a:xfrm>
          <a:prstGeom prst="rect">
            <a:avLst/>
          </a:prstGeom>
        </p:spPr>
      </p:pic>
    </p:spTree>
    <p:extLst>
      <p:ext uri="{BB962C8B-B14F-4D97-AF65-F5344CB8AC3E}">
        <p14:creationId xmlns:p14="http://schemas.microsoft.com/office/powerpoint/2010/main" val="1469461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A42FC-0640-68FC-2DD8-2D08325E1B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796FDD-F554-A0B4-4713-817160E20DCD}"/>
              </a:ext>
            </a:extLst>
          </p:cNvPr>
          <p:cNvSpPr>
            <a:spLocks noGrp="1"/>
          </p:cNvSpPr>
          <p:nvPr>
            <p:ph type="title"/>
          </p:nvPr>
        </p:nvSpPr>
        <p:spPr/>
        <p:txBody>
          <a:bodyPr/>
          <a:lstStyle/>
          <a:p>
            <a:r>
              <a:rPr lang="en-US" dirty="0" err="1"/>
              <a:t>OpenRoads</a:t>
            </a:r>
            <a:r>
              <a:rPr lang="en-US" dirty="0"/>
              <a:t> Corridors</a:t>
            </a:r>
          </a:p>
        </p:txBody>
      </p:sp>
      <p:sp>
        <p:nvSpPr>
          <p:cNvPr id="4" name="Slide Number Placeholder 3">
            <a:extLst>
              <a:ext uri="{FF2B5EF4-FFF2-40B4-BE49-F238E27FC236}">
                <a16:creationId xmlns:a16="http://schemas.microsoft.com/office/drawing/2014/main" id="{62E9A837-AB9F-FFDB-15EA-C42340F65107}"/>
              </a:ext>
            </a:extLst>
          </p:cNvPr>
          <p:cNvSpPr>
            <a:spLocks noGrp="1"/>
          </p:cNvSpPr>
          <p:nvPr>
            <p:ph type="sldNum" sz="quarter" idx="12"/>
          </p:nvPr>
        </p:nvSpPr>
        <p:spPr/>
        <p:txBody>
          <a:bodyPr/>
          <a:lstStyle/>
          <a:p>
            <a:fld id="{F7E1A54F-6344-A247-9B9D-D6F9EAD9F47C}" type="slidenum">
              <a:rPr lang="en-US" smtClean="0"/>
              <a:pPr/>
              <a:t>13</a:t>
            </a:fld>
            <a:endParaRPr lang="en-US" sz="1400"/>
          </a:p>
        </p:txBody>
      </p:sp>
      <p:sp>
        <p:nvSpPr>
          <p:cNvPr id="5" name="Content Placeholder 1">
            <a:extLst>
              <a:ext uri="{FF2B5EF4-FFF2-40B4-BE49-F238E27FC236}">
                <a16:creationId xmlns:a16="http://schemas.microsoft.com/office/drawing/2014/main" id="{442C5F58-434C-7296-F86E-E0A6D02F2AAF}"/>
              </a:ext>
            </a:extLst>
          </p:cNvPr>
          <p:cNvSpPr txBox="1">
            <a:spLocks/>
          </p:cNvSpPr>
          <p:nvPr/>
        </p:nvSpPr>
        <p:spPr>
          <a:xfrm>
            <a:off x="331771" y="1134675"/>
            <a:ext cx="11140901" cy="2120589"/>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mn-lt"/>
              </a:rPr>
              <a:t>Corridors are not just used for Roads</a:t>
            </a:r>
          </a:p>
          <a:p>
            <a:r>
              <a:rPr lang="en-US" dirty="0">
                <a:latin typeface="+mn-lt"/>
              </a:rPr>
              <a:t>You can use corridors for Ditches and Ponds</a:t>
            </a:r>
            <a:endParaRPr lang="en-US" dirty="0">
              <a:latin typeface="+mn-lt"/>
              <a:ea typeface="Calibri" panose="020F0502020204030204" pitchFamily="34" charset="0"/>
            </a:endParaRPr>
          </a:p>
          <a:p>
            <a:r>
              <a:rPr lang="en-US" dirty="0">
                <a:latin typeface="+mn-lt"/>
              </a:rPr>
              <a:t>Corridors can be assigned Elements other that Roadway CLs as well as having multiple Corridors in on file</a:t>
            </a:r>
          </a:p>
          <a:p>
            <a:r>
              <a:rPr lang="en-US" dirty="0">
                <a:latin typeface="+mn-lt"/>
              </a:rPr>
              <a:t>Superelevation can also be generated automatically based on your design speed and Max e%</a:t>
            </a:r>
          </a:p>
        </p:txBody>
      </p:sp>
      <p:pic>
        <p:nvPicPr>
          <p:cNvPr id="6" name="Picture 5">
            <a:extLst>
              <a:ext uri="{FF2B5EF4-FFF2-40B4-BE49-F238E27FC236}">
                <a16:creationId xmlns:a16="http://schemas.microsoft.com/office/drawing/2014/main" id="{E690A1D4-4174-6E72-0D2D-81E49B50352C}"/>
              </a:ext>
            </a:extLst>
          </p:cNvPr>
          <p:cNvPicPr>
            <a:picLocks noChangeAspect="1"/>
          </p:cNvPicPr>
          <p:nvPr/>
        </p:nvPicPr>
        <p:blipFill>
          <a:blip r:embed="rId3"/>
          <a:stretch>
            <a:fillRect/>
          </a:stretch>
        </p:blipFill>
        <p:spPr>
          <a:xfrm>
            <a:off x="1688153" y="3255264"/>
            <a:ext cx="8815693" cy="3101086"/>
          </a:xfrm>
          <a:prstGeom prst="rect">
            <a:avLst/>
          </a:prstGeom>
        </p:spPr>
      </p:pic>
    </p:spTree>
    <p:extLst>
      <p:ext uri="{BB962C8B-B14F-4D97-AF65-F5344CB8AC3E}">
        <p14:creationId xmlns:p14="http://schemas.microsoft.com/office/powerpoint/2010/main" val="3357813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7EBF86-7396-B9C7-F841-AD3669632A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0973C6-7072-90EF-2758-81A642BD93E3}"/>
              </a:ext>
            </a:extLst>
          </p:cNvPr>
          <p:cNvSpPr>
            <a:spLocks noGrp="1"/>
          </p:cNvSpPr>
          <p:nvPr>
            <p:ph type="title"/>
          </p:nvPr>
        </p:nvSpPr>
        <p:spPr/>
        <p:txBody>
          <a:bodyPr/>
          <a:lstStyle/>
          <a:p>
            <a:r>
              <a:rPr lang="en-US" dirty="0" err="1"/>
              <a:t>OpenRoads</a:t>
            </a:r>
            <a:r>
              <a:rPr lang="en-US" dirty="0"/>
              <a:t> Corridors</a:t>
            </a:r>
          </a:p>
        </p:txBody>
      </p:sp>
      <p:sp>
        <p:nvSpPr>
          <p:cNvPr id="4" name="Slide Number Placeholder 3">
            <a:extLst>
              <a:ext uri="{FF2B5EF4-FFF2-40B4-BE49-F238E27FC236}">
                <a16:creationId xmlns:a16="http://schemas.microsoft.com/office/drawing/2014/main" id="{9B1B0DF1-A97F-1D8D-B98D-FC4BB5FB6D24}"/>
              </a:ext>
            </a:extLst>
          </p:cNvPr>
          <p:cNvSpPr>
            <a:spLocks noGrp="1"/>
          </p:cNvSpPr>
          <p:nvPr>
            <p:ph type="sldNum" sz="quarter" idx="12"/>
          </p:nvPr>
        </p:nvSpPr>
        <p:spPr/>
        <p:txBody>
          <a:bodyPr/>
          <a:lstStyle/>
          <a:p>
            <a:fld id="{F7E1A54F-6344-A247-9B9D-D6F9EAD9F47C}" type="slidenum">
              <a:rPr lang="en-US" smtClean="0"/>
              <a:pPr/>
              <a:t>14</a:t>
            </a:fld>
            <a:endParaRPr lang="en-US" sz="1400"/>
          </a:p>
        </p:txBody>
      </p:sp>
      <p:sp>
        <p:nvSpPr>
          <p:cNvPr id="5" name="Content Placeholder 1">
            <a:extLst>
              <a:ext uri="{FF2B5EF4-FFF2-40B4-BE49-F238E27FC236}">
                <a16:creationId xmlns:a16="http://schemas.microsoft.com/office/drawing/2014/main" id="{EC721FD2-EEC1-650F-AD4D-4F28C64E9613}"/>
              </a:ext>
            </a:extLst>
          </p:cNvPr>
          <p:cNvSpPr txBox="1">
            <a:spLocks/>
          </p:cNvSpPr>
          <p:nvPr/>
        </p:nvSpPr>
        <p:spPr>
          <a:xfrm>
            <a:off x="331771" y="1134675"/>
            <a:ext cx="11140901" cy="21205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a:latin typeface="+mn-lt"/>
            </a:endParaRPr>
          </a:p>
        </p:txBody>
      </p:sp>
      <p:pic>
        <p:nvPicPr>
          <p:cNvPr id="7" name="Picture 6">
            <a:extLst>
              <a:ext uri="{FF2B5EF4-FFF2-40B4-BE49-F238E27FC236}">
                <a16:creationId xmlns:a16="http://schemas.microsoft.com/office/drawing/2014/main" id="{01281594-65C5-B006-BBFC-FE03CDB88B60}"/>
              </a:ext>
            </a:extLst>
          </p:cNvPr>
          <p:cNvPicPr>
            <a:picLocks noChangeAspect="1"/>
          </p:cNvPicPr>
          <p:nvPr/>
        </p:nvPicPr>
        <p:blipFill>
          <a:blip r:embed="rId3"/>
          <a:stretch>
            <a:fillRect/>
          </a:stretch>
        </p:blipFill>
        <p:spPr>
          <a:xfrm>
            <a:off x="186178" y="1134674"/>
            <a:ext cx="11819644" cy="5388313"/>
          </a:xfrm>
          <a:prstGeom prst="rect">
            <a:avLst/>
          </a:prstGeom>
        </p:spPr>
      </p:pic>
    </p:spTree>
    <p:extLst>
      <p:ext uri="{BB962C8B-B14F-4D97-AF65-F5344CB8AC3E}">
        <p14:creationId xmlns:p14="http://schemas.microsoft.com/office/powerpoint/2010/main" val="540630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71CAE5-E2C3-A0AE-B9D8-E7F0F14090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D2E7D7-367E-13F9-0521-B5AF81B50AD6}"/>
              </a:ext>
            </a:extLst>
          </p:cNvPr>
          <p:cNvSpPr>
            <a:spLocks noGrp="1"/>
          </p:cNvSpPr>
          <p:nvPr>
            <p:ph type="title"/>
          </p:nvPr>
        </p:nvSpPr>
        <p:spPr/>
        <p:txBody>
          <a:bodyPr/>
          <a:lstStyle/>
          <a:p>
            <a:r>
              <a:rPr lang="en-US" dirty="0" err="1"/>
              <a:t>OpenRoads</a:t>
            </a:r>
            <a:r>
              <a:rPr lang="en-US" dirty="0"/>
              <a:t> Corridors</a:t>
            </a:r>
          </a:p>
        </p:txBody>
      </p:sp>
      <p:sp>
        <p:nvSpPr>
          <p:cNvPr id="4" name="Slide Number Placeholder 3">
            <a:extLst>
              <a:ext uri="{FF2B5EF4-FFF2-40B4-BE49-F238E27FC236}">
                <a16:creationId xmlns:a16="http://schemas.microsoft.com/office/drawing/2014/main" id="{B32C6B3E-8393-8D99-7CC6-2C45E20AA806}"/>
              </a:ext>
            </a:extLst>
          </p:cNvPr>
          <p:cNvSpPr>
            <a:spLocks noGrp="1"/>
          </p:cNvSpPr>
          <p:nvPr>
            <p:ph type="sldNum" sz="quarter" idx="12"/>
          </p:nvPr>
        </p:nvSpPr>
        <p:spPr/>
        <p:txBody>
          <a:bodyPr/>
          <a:lstStyle/>
          <a:p>
            <a:fld id="{F7E1A54F-6344-A247-9B9D-D6F9EAD9F47C}" type="slidenum">
              <a:rPr lang="en-US" smtClean="0"/>
              <a:pPr/>
              <a:t>15</a:t>
            </a:fld>
            <a:endParaRPr lang="en-US" sz="1400"/>
          </a:p>
        </p:txBody>
      </p:sp>
      <p:pic>
        <p:nvPicPr>
          <p:cNvPr id="6" name="Picture 5">
            <a:extLst>
              <a:ext uri="{FF2B5EF4-FFF2-40B4-BE49-F238E27FC236}">
                <a16:creationId xmlns:a16="http://schemas.microsoft.com/office/drawing/2014/main" id="{EB871C36-9D8F-EB6E-4E53-3F8C0387B487}"/>
              </a:ext>
            </a:extLst>
          </p:cNvPr>
          <p:cNvPicPr>
            <a:picLocks noChangeAspect="1"/>
          </p:cNvPicPr>
          <p:nvPr/>
        </p:nvPicPr>
        <p:blipFill>
          <a:blip r:embed="rId3"/>
          <a:stretch>
            <a:fillRect/>
          </a:stretch>
        </p:blipFill>
        <p:spPr>
          <a:xfrm>
            <a:off x="1145609" y="1169572"/>
            <a:ext cx="9900781" cy="5242336"/>
          </a:xfrm>
          <a:prstGeom prst="rect">
            <a:avLst/>
          </a:prstGeom>
        </p:spPr>
      </p:pic>
    </p:spTree>
    <p:extLst>
      <p:ext uri="{BB962C8B-B14F-4D97-AF65-F5344CB8AC3E}">
        <p14:creationId xmlns:p14="http://schemas.microsoft.com/office/powerpoint/2010/main" val="28205853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682AD9-B59A-7E23-D9B5-CA14AA2320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C1BD95-1A43-AC4E-4B04-404F9554BEF3}"/>
              </a:ext>
            </a:extLst>
          </p:cNvPr>
          <p:cNvSpPr>
            <a:spLocks noGrp="1"/>
          </p:cNvSpPr>
          <p:nvPr>
            <p:ph type="title"/>
          </p:nvPr>
        </p:nvSpPr>
        <p:spPr/>
        <p:txBody>
          <a:bodyPr/>
          <a:lstStyle/>
          <a:p>
            <a:r>
              <a:rPr lang="en-US" dirty="0" err="1"/>
              <a:t>OpenRoads</a:t>
            </a:r>
            <a:r>
              <a:rPr lang="en-US" dirty="0"/>
              <a:t> Corridors – Dynamic Sections</a:t>
            </a:r>
          </a:p>
        </p:txBody>
      </p:sp>
      <p:sp>
        <p:nvSpPr>
          <p:cNvPr id="4" name="Slide Number Placeholder 3">
            <a:extLst>
              <a:ext uri="{FF2B5EF4-FFF2-40B4-BE49-F238E27FC236}">
                <a16:creationId xmlns:a16="http://schemas.microsoft.com/office/drawing/2014/main" id="{E899CCCB-51B1-58DE-F279-0D7C7E253805}"/>
              </a:ext>
            </a:extLst>
          </p:cNvPr>
          <p:cNvSpPr>
            <a:spLocks noGrp="1"/>
          </p:cNvSpPr>
          <p:nvPr>
            <p:ph type="sldNum" sz="quarter" idx="12"/>
          </p:nvPr>
        </p:nvSpPr>
        <p:spPr/>
        <p:txBody>
          <a:bodyPr/>
          <a:lstStyle/>
          <a:p>
            <a:fld id="{F7E1A54F-6344-A247-9B9D-D6F9EAD9F47C}" type="slidenum">
              <a:rPr lang="en-US" smtClean="0"/>
              <a:pPr/>
              <a:t>16</a:t>
            </a:fld>
            <a:endParaRPr lang="en-US" sz="1400"/>
          </a:p>
        </p:txBody>
      </p:sp>
      <p:sp>
        <p:nvSpPr>
          <p:cNvPr id="5" name="Content Placeholder 1">
            <a:extLst>
              <a:ext uri="{FF2B5EF4-FFF2-40B4-BE49-F238E27FC236}">
                <a16:creationId xmlns:a16="http://schemas.microsoft.com/office/drawing/2014/main" id="{0784C39A-6AEA-081F-112D-17C8CD514A62}"/>
              </a:ext>
            </a:extLst>
          </p:cNvPr>
          <p:cNvSpPr txBox="1">
            <a:spLocks/>
          </p:cNvSpPr>
          <p:nvPr/>
        </p:nvSpPr>
        <p:spPr>
          <a:xfrm>
            <a:off x="331771" y="1134675"/>
            <a:ext cx="5764229" cy="486946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mn-lt"/>
              </a:rPr>
              <a:t>Cross Sections can be viewed at any Station not just where sections are cut</a:t>
            </a:r>
          </a:p>
          <a:p>
            <a:r>
              <a:rPr lang="en-US" dirty="0">
                <a:latin typeface="+mn-lt"/>
              </a:rPr>
              <a:t>This ability allows for more design refinement and clean up</a:t>
            </a:r>
            <a:endParaRPr lang="en-US" dirty="0">
              <a:latin typeface="+mn-lt"/>
              <a:ea typeface="Calibri" panose="020F0502020204030204" pitchFamily="34" charset="0"/>
            </a:endParaRPr>
          </a:p>
        </p:txBody>
      </p:sp>
      <p:pic>
        <p:nvPicPr>
          <p:cNvPr id="7" name="Picture 6">
            <a:extLst>
              <a:ext uri="{FF2B5EF4-FFF2-40B4-BE49-F238E27FC236}">
                <a16:creationId xmlns:a16="http://schemas.microsoft.com/office/drawing/2014/main" id="{B4FEAC9E-1A00-A06C-7653-12FE144A3EDB}"/>
              </a:ext>
            </a:extLst>
          </p:cNvPr>
          <p:cNvPicPr>
            <a:picLocks noChangeAspect="1"/>
          </p:cNvPicPr>
          <p:nvPr/>
        </p:nvPicPr>
        <p:blipFill>
          <a:blip r:embed="rId3"/>
          <a:stretch>
            <a:fillRect/>
          </a:stretch>
        </p:blipFill>
        <p:spPr>
          <a:xfrm>
            <a:off x="6010656" y="1300726"/>
            <a:ext cx="5849573" cy="4869460"/>
          </a:xfrm>
          <a:prstGeom prst="rect">
            <a:avLst/>
          </a:prstGeom>
        </p:spPr>
      </p:pic>
    </p:spTree>
    <p:extLst>
      <p:ext uri="{BB962C8B-B14F-4D97-AF65-F5344CB8AC3E}">
        <p14:creationId xmlns:p14="http://schemas.microsoft.com/office/powerpoint/2010/main" val="1144836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00972F-7E13-8474-D9C4-303C5CFA9E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4DD65F-DBB1-633F-D878-9FD90CA063CB}"/>
              </a:ext>
            </a:extLst>
          </p:cNvPr>
          <p:cNvSpPr>
            <a:spLocks noGrp="1"/>
          </p:cNvSpPr>
          <p:nvPr>
            <p:ph type="title"/>
          </p:nvPr>
        </p:nvSpPr>
        <p:spPr/>
        <p:txBody>
          <a:bodyPr/>
          <a:lstStyle/>
          <a:p>
            <a:r>
              <a:rPr lang="en-US" dirty="0" err="1"/>
              <a:t>OpenRoads</a:t>
            </a:r>
            <a:r>
              <a:rPr lang="en-US" dirty="0"/>
              <a:t> Reports</a:t>
            </a:r>
          </a:p>
        </p:txBody>
      </p:sp>
      <p:sp>
        <p:nvSpPr>
          <p:cNvPr id="4" name="Slide Number Placeholder 3">
            <a:extLst>
              <a:ext uri="{FF2B5EF4-FFF2-40B4-BE49-F238E27FC236}">
                <a16:creationId xmlns:a16="http://schemas.microsoft.com/office/drawing/2014/main" id="{395C8348-295B-8874-64BC-EB5773BD2B1B}"/>
              </a:ext>
            </a:extLst>
          </p:cNvPr>
          <p:cNvSpPr>
            <a:spLocks noGrp="1"/>
          </p:cNvSpPr>
          <p:nvPr>
            <p:ph type="sldNum" sz="quarter" idx="12"/>
          </p:nvPr>
        </p:nvSpPr>
        <p:spPr/>
        <p:txBody>
          <a:bodyPr/>
          <a:lstStyle/>
          <a:p>
            <a:fld id="{F7E1A54F-6344-A247-9B9D-D6F9EAD9F47C}" type="slidenum">
              <a:rPr lang="en-US" smtClean="0"/>
              <a:pPr/>
              <a:t>17</a:t>
            </a:fld>
            <a:endParaRPr lang="en-US" sz="1400"/>
          </a:p>
        </p:txBody>
      </p:sp>
      <p:sp>
        <p:nvSpPr>
          <p:cNvPr id="5" name="Content Placeholder 1">
            <a:extLst>
              <a:ext uri="{FF2B5EF4-FFF2-40B4-BE49-F238E27FC236}">
                <a16:creationId xmlns:a16="http://schemas.microsoft.com/office/drawing/2014/main" id="{605748FA-6396-8F80-83B6-E10E1B4066D5}"/>
              </a:ext>
            </a:extLst>
          </p:cNvPr>
          <p:cNvSpPr txBox="1">
            <a:spLocks/>
          </p:cNvSpPr>
          <p:nvPr/>
        </p:nvSpPr>
        <p:spPr>
          <a:xfrm>
            <a:off x="331771" y="1134675"/>
            <a:ext cx="11421317" cy="147441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mn-lt"/>
              </a:rPr>
              <a:t>If you build your 3D model with Smart Geometry, Feature definitions, and Corridors you can auto Generate reports with accurate quantities</a:t>
            </a:r>
            <a:endParaRPr lang="en-US" dirty="0">
              <a:latin typeface="+mn-lt"/>
              <a:ea typeface="Calibri" panose="020F0502020204030204" pitchFamily="34" charset="0"/>
            </a:endParaRPr>
          </a:p>
        </p:txBody>
      </p:sp>
      <p:pic>
        <p:nvPicPr>
          <p:cNvPr id="6" name="Picture 5">
            <a:extLst>
              <a:ext uri="{FF2B5EF4-FFF2-40B4-BE49-F238E27FC236}">
                <a16:creationId xmlns:a16="http://schemas.microsoft.com/office/drawing/2014/main" id="{878563E4-DC30-EFFC-D405-1FE7E294A741}"/>
              </a:ext>
            </a:extLst>
          </p:cNvPr>
          <p:cNvPicPr>
            <a:picLocks noChangeAspect="1"/>
          </p:cNvPicPr>
          <p:nvPr/>
        </p:nvPicPr>
        <p:blipFill>
          <a:blip r:embed="rId3"/>
          <a:stretch>
            <a:fillRect/>
          </a:stretch>
        </p:blipFill>
        <p:spPr>
          <a:xfrm>
            <a:off x="462419" y="2199918"/>
            <a:ext cx="8584045" cy="4039551"/>
          </a:xfrm>
          <a:prstGeom prst="rect">
            <a:avLst/>
          </a:prstGeom>
        </p:spPr>
      </p:pic>
    </p:spTree>
    <p:extLst>
      <p:ext uri="{BB962C8B-B14F-4D97-AF65-F5344CB8AC3E}">
        <p14:creationId xmlns:p14="http://schemas.microsoft.com/office/powerpoint/2010/main" val="396757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98F9FA-B3BE-61FA-7E81-6CBFDFAB04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BA543E-A3E2-33A8-DAFD-0207D39AEDD7}"/>
              </a:ext>
            </a:extLst>
          </p:cNvPr>
          <p:cNvSpPr>
            <a:spLocks noGrp="1"/>
          </p:cNvSpPr>
          <p:nvPr>
            <p:ph type="title"/>
          </p:nvPr>
        </p:nvSpPr>
        <p:spPr/>
        <p:txBody>
          <a:bodyPr/>
          <a:lstStyle/>
          <a:p>
            <a:r>
              <a:rPr lang="en-US" dirty="0" err="1"/>
              <a:t>OpenRoads</a:t>
            </a:r>
            <a:r>
              <a:rPr lang="en-US" dirty="0"/>
              <a:t> – Lumen RT</a:t>
            </a:r>
          </a:p>
        </p:txBody>
      </p:sp>
      <p:sp>
        <p:nvSpPr>
          <p:cNvPr id="4" name="Slide Number Placeholder 3">
            <a:extLst>
              <a:ext uri="{FF2B5EF4-FFF2-40B4-BE49-F238E27FC236}">
                <a16:creationId xmlns:a16="http://schemas.microsoft.com/office/drawing/2014/main" id="{5362417D-5002-0AE9-274B-A1E8775A8DC6}"/>
              </a:ext>
            </a:extLst>
          </p:cNvPr>
          <p:cNvSpPr>
            <a:spLocks noGrp="1"/>
          </p:cNvSpPr>
          <p:nvPr>
            <p:ph type="sldNum" sz="quarter" idx="12"/>
          </p:nvPr>
        </p:nvSpPr>
        <p:spPr/>
        <p:txBody>
          <a:bodyPr/>
          <a:lstStyle/>
          <a:p>
            <a:fld id="{F7E1A54F-6344-A247-9B9D-D6F9EAD9F47C}" type="slidenum">
              <a:rPr lang="en-US" smtClean="0"/>
              <a:pPr/>
              <a:t>18</a:t>
            </a:fld>
            <a:endParaRPr lang="en-US" sz="1400"/>
          </a:p>
        </p:txBody>
      </p:sp>
      <p:sp>
        <p:nvSpPr>
          <p:cNvPr id="5" name="Content Placeholder 1">
            <a:extLst>
              <a:ext uri="{FF2B5EF4-FFF2-40B4-BE49-F238E27FC236}">
                <a16:creationId xmlns:a16="http://schemas.microsoft.com/office/drawing/2014/main" id="{6BC071A0-E960-86C7-2C68-780500F09931}"/>
              </a:ext>
            </a:extLst>
          </p:cNvPr>
          <p:cNvSpPr txBox="1">
            <a:spLocks/>
          </p:cNvSpPr>
          <p:nvPr/>
        </p:nvSpPr>
        <p:spPr>
          <a:xfrm>
            <a:off x="331771" y="1134675"/>
            <a:ext cx="11421317" cy="147441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mn-lt"/>
              </a:rPr>
              <a:t>Once your corridors are built you can use Lumen RT visualization software to create High-Res images for displays and presentations </a:t>
            </a:r>
            <a:endParaRPr lang="en-US" dirty="0">
              <a:latin typeface="+mn-lt"/>
              <a:ea typeface="Calibri" panose="020F0502020204030204" pitchFamily="34" charset="0"/>
            </a:endParaRPr>
          </a:p>
        </p:txBody>
      </p:sp>
      <p:pic>
        <p:nvPicPr>
          <p:cNvPr id="7" name="Picture 6" descr="A bridge over a river&#10;&#10;AI-generated content may be incorrect.">
            <a:extLst>
              <a:ext uri="{FF2B5EF4-FFF2-40B4-BE49-F238E27FC236}">
                <a16:creationId xmlns:a16="http://schemas.microsoft.com/office/drawing/2014/main" id="{6749961D-E463-4D94-F74E-6FE8438BBA3A}"/>
              </a:ext>
            </a:extLst>
          </p:cNvPr>
          <p:cNvPicPr>
            <a:picLocks noChangeAspect="1"/>
          </p:cNvPicPr>
          <p:nvPr/>
        </p:nvPicPr>
        <p:blipFill>
          <a:blip r:embed="rId3"/>
          <a:stretch>
            <a:fillRect/>
          </a:stretch>
        </p:blipFill>
        <p:spPr>
          <a:xfrm>
            <a:off x="2273346" y="1998348"/>
            <a:ext cx="7538165" cy="4358002"/>
          </a:xfrm>
          <a:prstGeom prst="rect">
            <a:avLst/>
          </a:prstGeom>
        </p:spPr>
      </p:pic>
    </p:spTree>
    <p:extLst>
      <p:ext uri="{BB962C8B-B14F-4D97-AF65-F5344CB8AC3E}">
        <p14:creationId xmlns:p14="http://schemas.microsoft.com/office/powerpoint/2010/main" val="2537724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2EA227-75C9-CD11-8222-07A21872E3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43DD9D-39D6-1EF3-93FB-059766645AED}"/>
              </a:ext>
            </a:extLst>
          </p:cNvPr>
          <p:cNvSpPr>
            <a:spLocks noGrp="1"/>
          </p:cNvSpPr>
          <p:nvPr>
            <p:ph type="title"/>
          </p:nvPr>
        </p:nvSpPr>
        <p:spPr/>
        <p:txBody>
          <a:bodyPr/>
          <a:lstStyle/>
          <a:p>
            <a:r>
              <a:rPr lang="en-US" dirty="0" err="1"/>
              <a:t>OpenRoads</a:t>
            </a:r>
            <a:r>
              <a:rPr lang="en-US" dirty="0"/>
              <a:t> – Lumen RT</a:t>
            </a:r>
          </a:p>
        </p:txBody>
      </p:sp>
      <p:sp>
        <p:nvSpPr>
          <p:cNvPr id="4" name="Slide Number Placeholder 3">
            <a:extLst>
              <a:ext uri="{FF2B5EF4-FFF2-40B4-BE49-F238E27FC236}">
                <a16:creationId xmlns:a16="http://schemas.microsoft.com/office/drawing/2014/main" id="{F4C9BEB2-5EE2-05F1-78FB-DE167581842D}"/>
              </a:ext>
            </a:extLst>
          </p:cNvPr>
          <p:cNvSpPr>
            <a:spLocks noGrp="1"/>
          </p:cNvSpPr>
          <p:nvPr>
            <p:ph type="sldNum" sz="quarter" idx="12"/>
          </p:nvPr>
        </p:nvSpPr>
        <p:spPr/>
        <p:txBody>
          <a:bodyPr/>
          <a:lstStyle/>
          <a:p>
            <a:fld id="{F7E1A54F-6344-A247-9B9D-D6F9EAD9F47C}" type="slidenum">
              <a:rPr lang="en-US" smtClean="0"/>
              <a:pPr/>
              <a:t>19</a:t>
            </a:fld>
            <a:endParaRPr lang="en-US" sz="1400"/>
          </a:p>
        </p:txBody>
      </p:sp>
      <p:pic>
        <p:nvPicPr>
          <p:cNvPr id="6" name="Picture 5" descr="A road with a railing&#10;&#10;AI-generated content may be incorrect.">
            <a:extLst>
              <a:ext uri="{FF2B5EF4-FFF2-40B4-BE49-F238E27FC236}">
                <a16:creationId xmlns:a16="http://schemas.microsoft.com/office/drawing/2014/main" id="{6B43DBD2-C079-C086-1C9F-EFAB0E4F6BAF}"/>
              </a:ext>
            </a:extLst>
          </p:cNvPr>
          <p:cNvPicPr>
            <a:picLocks noChangeAspect="1"/>
          </p:cNvPicPr>
          <p:nvPr/>
        </p:nvPicPr>
        <p:blipFill>
          <a:blip r:embed="rId3"/>
          <a:stretch>
            <a:fillRect/>
          </a:stretch>
        </p:blipFill>
        <p:spPr>
          <a:xfrm>
            <a:off x="1676400" y="1089764"/>
            <a:ext cx="8839200" cy="5110163"/>
          </a:xfrm>
          <a:prstGeom prst="rect">
            <a:avLst/>
          </a:prstGeom>
        </p:spPr>
      </p:pic>
    </p:spTree>
    <p:extLst>
      <p:ext uri="{BB962C8B-B14F-4D97-AF65-F5344CB8AC3E}">
        <p14:creationId xmlns:p14="http://schemas.microsoft.com/office/powerpoint/2010/main" val="3602195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B4005-CB7F-7143-8AAF-2AAFEA32EAFC}"/>
              </a:ext>
            </a:extLst>
          </p:cNvPr>
          <p:cNvSpPr>
            <a:spLocks noGrp="1"/>
          </p:cNvSpPr>
          <p:nvPr>
            <p:ph type="title"/>
          </p:nvPr>
        </p:nvSpPr>
        <p:spPr/>
        <p:txBody>
          <a:bodyPr/>
          <a:lstStyle/>
          <a:p>
            <a:r>
              <a:rPr lang="en-US" dirty="0"/>
              <a:t>Digital Delivery</a:t>
            </a:r>
          </a:p>
        </p:txBody>
      </p:sp>
      <p:sp>
        <p:nvSpPr>
          <p:cNvPr id="4" name="Slide Number Placeholder 3">
            <a:extLst>
              <a:ext uri="{FF2B5EF4-FFF2-40B4-BE49-F238E27FC236}">
                <a16:creationId xmlns:a16="http://schemas.microsoft.com/office/drawing/2014/main" id="{A4AB1C3B-A18A-3C41-B121-F3BB8B3C95F5}"/>
              </a:ext>
            </a:extLst>
          </p:cNvPr>
          <p:cNvSpPr>
            <a:spLocks noGrp="1"/>
          </p:cNvSpPr>
          <p:nvPr>
            <p:ph type="sldNum" sz="quarter" idx="12"/>
          </p:nvPr>
        </p:nvSpPr>
        <p:spPr/>
        <p:txBody>
          <a:bodyPr/>
          <a:lstStyle/>
          <a:p>
            <a:fld id="{F7E1A54F-6344-A247-9B9D-D6F9EAD9F47C}" type="slidenum">
              <a:rPr lang="en-US" smtClean="0"/>
              <a:pPr/>
              <a:t>2</a:t>
            </a:fld>
            <a:endParaRPr lang="en-US" sz="1400"/>
          </a:p>
        </p:txBody>
      </p:sp>
      <p:pic>
        <p:nvPicPr>
          <p:cNvPr id="5" name="Picture 4">
            <a:extLst>
              <a:ext uri="{FF2B5EF4-FFF2-40B4-BE49-F238E27FC236}">
                <a16:creationId xmlns:a16="http://schemas.microsoft.com/office/drawing/2014/main" id="{15EAA131-36C1-5F92-B390-9BE58DA4A6ED}"/>
              </a:ext>
            </a:extLst>
          </p:cNvPr>
          <p:cNvPicPr/>
          <p:nvPr/>
        </p:nvPicPr>
        <p:blipFill rotWithShape="1">
          <a:blip r:embed="rId3" cstate="print">
            <a:extLst>
              <a:ext uri="{28A0092B-C50C-407E-A947-70E740481C1C}">
                <a14:useLocalDpi xmlns:a14="http://schemas.microsoft.com/office/drawing/2010/main" val="0"/>
              </a:ext>
            </a:extLst>
          </a:blip>
          <a:srcRect r="10863"/>
          <a:stretch/>
        </p:blipFill>
        <p:spPr bwMode="auto">
          <a:xfrm>
            <a:off x="0" y="1164770"/>
            <a:ext cx="12192000" cy="499093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225946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90C75B-D892-A8E5-4E43-1F3DB1B560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395104-52D9-ABCA-738B-FDE9267D6E65}"/>
              </a:ext>
            </a:extLst>
          </p:cNvPr>
          <p:cNvSpPr>
            <a:spLocks noGrp="1"/>
          </p:cNvSpPr>
          <p:nvPr>
            <p:ph type="title"/>
          </p:nvPr>
        </p:nvSpPr>
        <p:spPr/>
        <p:txBody>
          <a:bodyPr/>
          <a:lstStyle/>
          <a:p>
            <a:r>
              <a:rPr lang="en-US" dirty="0" err="1"/>
              <a:t>OpenRoads</a:t>
            </a:r>
            <a:r>
              <a:rPr lang="en-US" dirty="0"/>
              <a:t> – Lumen RT</a:t>
            </a:r>
          </a:p>
        </p:txBody>
      </p:sp>
      <p:sp>
        <p:nvSpPr>
          <p:cNvPr id="4" name="Slide Number Placeholder 3">
            <a:extLst>
              <a:ext uri="{FF2B5EF4-FFF2-40B4-BE49-F238E27FC236}">
                <a16:creationId xmlns:a16="http://schemas.microsoft.com/office/drawing/2014/main" id="{FE28C2FB-FDA7-4B0E-B318-2DAED1B1B5B7}"/>
              </a:ext>
            </a:extLst>
          </p:cNvPr>
          <p:cNvSpPr>
            <a:spLocks noGrp="1"/>
          </p:cNvSpPr>
          <p:nvPr>
            <p:ph type="sldNum" sz="quarter" idx="12"/>
          </p:nvPr>
        </p:nvSpPr>
        <p:spPr/>
        <p:txBody>
          <a:bodyPr/>
          <a:lstStyle/>
          <a:p>
            <a:fld id="{F7E1A54F-6344-A247-9B9D-D6F9EAD9F47C}" type="slidenum">
              <a:rPr lang="en-US" smtClean="0"/>
              <a:pPr/>
              <a:t>20</a:t>
            </a:fld>
            <a:endParaRPr lang="en-US" sz="1400"/>
          </a:p>
        </p:txBody>
      </p:sp>
      <p:pic>
        <p:nvPicPr>
          <p:cNvPr id="5" name="Picture 4" descr="A road with grass and a fence&#10;&#10;AI-generated content may be incorrect.">
            <a:extLst>
              <a:ext uri="{FF2B5EF4-FFF2-40B4-BE49-F238E27FC236}">
                <a16:creationId xmlns:a16="http://schemas.microsoft.com/office/drawing/2014/main" id="{505DFB58-0C64-D521-F2BD-E8263E08700E}"/>
              </a:ext>
            </a:extLst>
          </p:cNvPr>
          <p:cNvPicPr>
            <a:picLocks noChangeAspect="1"/>
          </p:cNvPicPr>
          <p:nvPr/>
        </p:nvPicPr>
        <p:blipFill>
          <a:blip r:embed="rId3"/>
          <a:stretch>
            <a:fillRect/>
          </a:stretch>
        </p:blipFill>
        <p:spPr>
          <a:xfrm>
            <a:off x="1731264" y="1201674"/>
            <a:ext cx="8729472" cy="5046726"/>
          </a:xfrm>
          <a:prstGeom prst="rect">
            <a:avLst/>
          </a:prstGeom>
        </p:spPr>
      </p:pic>
    </p:spTree>
    <p:extLst>
      <p:ext uri="{BB962C8B-B14F-4D97-AF65-F5344CB8AC3E}">
        <p14:creationId xmlns:p14="http://schemas.microsoft.com/office/powerpoint/2010/main" val="15771021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E8C478-94D8-07FD-FFA9-B3534B2EB2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6AAEBF-E6C9-D482-24CF-868FBD9F160B}"/>
              </a:ext>
            </a:extLst>
          </p:cNvPr>
          <p:cNvSpPr>
            <a:spLocks noGrp="1"/>
          </p:cNvSpPr>
          <p:nvPr>
            <p:ph type="title"/>
          </p:nvPr>
        </p:nvSpPr>
        <p:spPr/>
        <p:txBody>
          <a:bodyPr/>
          <a:lstStyle/>
          <a:p>
            <a:r>
              <a:rPr lang="en-US" dirty="0" err="1"/>
              <a:t>OpenBridge</a:t>
            </a:r>
            <a:r>
              <a:rPr lang="en-US" dirty="0"/>
              <a:t> Designer</a:t>
            </a:r>
          </a:p>
        </p:txBody>
      </p:sp>
      <p:sp>
        <p:nvSpPr>
          <p:cNvPr id="4" name="Slide Number Placeholder 3">
            <a:extLst>
              <a:ext uri="{FF2B5EF4-FFF2-40B4-BE49-F238E27FC236}">
                <a16:creationId xmlns:a16="http://schemas.microsoft.com/office/drawing/2014/main" id="{63306056-D241-4C94-EB6D-02A5F000BB79}"/>
              </a:ext>
            </a:extLst>
          </p:cNvPr>
          <p:cNvSpPr>
            <a:spLocks noGrp="1"/>
          </p:cNvSpPr>
          <p:nvPr>
            <p:ph type="sldNum" sz="quarter" idx="12"/>
          </p:nvPr>
        </p:nvSpPr>
        <p:spPr/>
        <p:txBody>
          <a:bodyPr/>
          <a:lstStyle/>
          <a:p>
            <a:fld id="{F7E1A54F-6344-A247-9B9D-D6F9EAD9F47C}" type="slidenum">
              <a:rPr lang="en-US" smtClean="0"/>
              <a:pPr/>
              <a:t>21</a:t>
            </a:fld>
            <a:endParaRPr lang="en-US" sz="1400"/>
          </a:p>
        </p:txBody>
      </p:sp>
      <p:pic>
        <p:nvPicPr>
          <p:cNvPr id="5" name="Picture 4">
            <a:extLst>
              <a:ext uri="{FF2B5EF4-FFF2-40B4-BE49-F238E27FC236}">
                <a16:creationId xmlns:a16="http://schemas.microsoft.com/office/drawing/2014/main" id="{423B705D-2D72-5C15-615E-592071EBE616}"/>
              </a:ext>
            </a:extLst>
          </p:cNvPr>
          <p:cNvPicPr/>
          <p:nvPr/>
        </p:nvPicPr>
        <p:blipFill rotWithShape="1">
          <a:blip r:embed="rId3" cstate="print">
            <a:extLst>
              <a:ext uri="{28A0092B-C50C-407E-A947-70E740481C1C}">
                <a14:useLocalDpi xmlns:a14="http://schemas.microsoft.com/office/drawing/2010/main" val="0"/>
              </a:ext>
            </a:extLst>
          </a:blip>
          <a:srcRect r="10863"/>
          <a:stretch/>
        </p:blipFill>
        <p:spPr bwMode="auto">
          <a:xfrm>
            <a:off x="0" y="1164770"/>
            <a:ext cx="12192000" cy="499093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394231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50265-A2FB-B5CF-72A4-EF1CFA8E2A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94A0B4-4275-6DDA-5FFD-DD6A4D46DEAF}"/>
              </a:ext>
            </a:extLst>
          </p:cNvPr>
          <p:cNvSpPr>
            <a:spLocks noGrp="1"/>
          </p:cNvSpPr>
          <p:nvPr>
            <p:ph type="title"/>
          </p:nvPr>
        </p:nvSpPr>
        <p:spPr/>
        <p:txBody>
          <a:bodyPr/>
          <a:lstStyle/>
          <a:p>
            <a:r>
              <a:rPr lang="en-US" dirty="0" err="1"/>
              <a:t>OpenBridge</a:t>
            </a:r>
            <a:r>
              <a:rPr lang="en-US" dirty="0"/>
              <a:t> Designer</a:t>
            </a:r>
          </a:p>
        </p:txBody>
      </p:sp>
      <p:sp>
        <p:nvSpPr>
          <p:cNvPr id="4" name="Slide Number Placeholder 3">
            <a:extLst>
              <a:ext uri="{FF2B5EF4-FFF2-40B4-BE49-F238E27FC236}">
                <a16:creationId xmlns:a16="http://schemas.microsoft.com/office/drawing/2014/main" id="{855AA5FE-20A4-8F93-8F2A-453D059DE494}"/>
              </a:ext>
            </a:extLst>
          </p:cNvPr>
          <p:cNvSpPr>
            <a:spLocks noGrp="1"/>
          </p:cNvSpPr>
          <p:nvPr>
            <p:ph type="sldNum" sz="quarter" idx="12"/>
          </p:nvPr>
        </p:nvSpPr>
        <p:spPr/>
        <p:txBody>
          <a:bodyPr/>
          <a:lstStyle/>
          <a:p>
            <a:fld id="{F7E1A54F-6344-A247-9B9D-D6F9EAD9F47C}" type="slidenum">
              <a:rPr lang="en-US" smtClean="0"/>
              <a:pPr/>
              <a:t>22</a:t>
            </a:fld>
            <a:endParaRPr lang="en-US" sz="1400"/>
          </a:p>
        </p:txBody>
      </p:sp>
      <p:sp>
        <p:nvSpPr>
          <p:cNvPr id="3" name="Content Placeholder 1">
            <a:extLst>
              <a:ext uri="{FF2B5EF4-FFF2-40B4-BE49-F238E27FC236}">
                <a16:creationId xmlns:a16="http://schemas.microsoft.com/office/drawing/2014/main" id="{6B871533-DEEC-4171-C030-AE2AE4F67FA4}"/>
              </a:ext>
            </a:extLst>
          </p:cNvPr>
          <p:cNvSpPr>
            <a:spLocks noGrp="1"/>
          </p:cNvSpPr>
          <p:nvPr>
            <p:ph idx="1"/>
          </p:nvPr>
        </p:nvSpPr>
        <p:spPr>
          <a:xfrm>
            <a:off x="331771" y="1108098"/>
            <a:ext cx="11022029" cy="5129825"/>
          </a:xfrm>
        </p:spPr>
        <p:txBody>
          <a:bodyPr>
            <a:normAutofit/>
          </a:bodyPr>
          <a:lstStyle/>
          <a:p>
            <a:r>
              <a:rPr lang="en-US" dirty="0">
                <a:effectLst/>
                <a:ea typeface="Calibri" panose="020F0502020204030204" pitchFamily="34" charset="0"/>
              </a:rPr>
              <a:t>OBD consolidates multiple Bentley software programs </a:t>
            </a:r>
            <a:r>
              <a:rPr lang="en-US" i="1" dirty="0">
                <a:effectLst/>
                <a:ea typeface="Calibri" panose="020F0502020204030204" pitchFamily="34" charset="0"/>
              </a:rPr>
              <a:t>(.</a:t>
            </a:r>
            <a:r>
              <a:rPr lang="en-US" i="1" dirty="0" err="1">
                <a:effectLst/>
                <a:ea typeface="Calibri" panose="020F0502020204030204" pitchFamily="34" charset="0"/>
              </a:rPr>
              <a:t>obdx</a:t>
            </a:r>
            <a:r>
              <a:rPr lang="en-US" dirty="0">
                <a:effectLst/>
                <a:ea typeface="Calibri" panose="020F0502020204030204" pitchFamily="34" charset="0"/>
              </a:rPr>
              <a:t>)</a:t>
            </a:r>
          </a:p>
          <a:p>
            <a:pPr lvl="1"/>
            <a:r>
              <a:rPr lang="en-US" dirty="0">
                <a:effectLst/>
                <a:ea typeface="Calibri" panose="020F0502020204030204" pitchFamily="34" charset="0"/>
              </a:rPr>
              <a:t>OpenBridge Modeler (</a:t>
            </a:r>
            <a:r>
              <a:rPr lang="en-US" i="1" dirty="0">
                <a:effectLst/>
                <a:ea typeface="Calibri" panose="020F0502020204030204" pitchFamily="34" charset="0"/>
              </a:rPr>
              <a:t>.</a:t>
            </a:r>
            <a:r>
              <a:rPr lang="en-US" i="1" dirty="0" err="1">
                <a:effectLst/>
                <a:ea typeface="Calibri" panose="020F0502020204030204" pitchFamily="34" charset="0"/>
              </a:rPr>
              <a:t>dgn</a:t>
            </a:r>
            <a:r>
              <a:rPr lang="en-US" dirty="0">
                <a:effectLst/>
                <a:ea typeface="Calibri" panose="020F0502020204030204" pitchFamily="34" charset="0"/>
              </a:rPr>
              <a:t>)</a:t>
            </a:r>
          </a:p>
          <a:p>
            <a:pPr lvl="1"/>
            <a:r>
              <a:rPr lang="en-US" dirty="0">
                <a:effectLst/>
                <a:ea typeface="Calibri" panose="020F0502020204030204" pitchFamily="34" charset="0"/>
              </a:rPr>
              <a:t>LEAP Bridge Concrete (LBC) (contained within </a:t>
            </a:r>
            <a:r>
              <a:rPr lang="en-US" i="1" dirty="0">
                <a:effectLst/>
                <a:ea typeface="Calibri" panose="020F0502020204030204" pitchFamily="34" charset="0"/>
              </a:rPr>
              <a:t>.</a:t>
            </a:r>
            <a:r>
              <a:rPr lang="en-US" i="1" dirty="0" err="1">
                <a:effectLst/>
                <a:ea typeface="Calibri" panose="020F0502020204030204" pitchFamily="34" charset="0"/>
              </a:rPr>
              <a:t>obdx</a:t>
            </a:r>
            <a:r>
              <a:rPr lang="en-US" i="1" dirty="0">
                <a:effectLst/>
                <a:ea typeface="Calibri" panose="020F0502020204030204" pitchFamily="34" charset="0"/>
              </a:rPr>
              <a:t> </a:t>
            </a:r>
            <a:r>
              <a:rPr lang="en-US" dirty="0">
                <a:effectLst/>
                <a:ea typeface="Calibri" panose="020F0502020204030204" pitchFamily="34" charset="0"/>
              </a:rPr>
              <a:t>file) </a:t>
            </a:r>
          </a:p>
          <a:p>
            <a:pPr lvl="1"/>
            <a:r>
              <a:rPr lang="en-US" dirty="0">
                <a:effectLst/>
                <a:ea typeface="Calibri" panose="020F0502020204030204" pitchFamily="34" charset="0"/>
              </a:rPr>
              <a:t>LEAP Bridge Steel (</a:t>
            </a:r>
            <a:r>
              <a:rPr lang="en-US" dirty="0" err="1">
                <a:effectLst/>
                <a:ea typeface="Calibri" panose="020F0502020204030204" pitchFamily="34" charset="0"/>
              </a:rPr>
              <a:t>LBS</a:t>
            </a:r>
            <a:r>
              <a:rPr lang="en-US" dirty="0">
                <a:effectLst/>
                <a:ea typeface="Calibri" panose="020F0502020204030204" pitchFamily="34" charset="0"/>
              </a:rPr>
              <a:t>) (contained within </a:t>
            </a:r>
            <a:r>
              <a:rPr lang="en-US" i="1" dirty="0">
                <a:effectLst/>
                <a:ea typeface="Calibri" panose="020F0502020204030204" pitchFamily="34" charset="0"/>
              </a:rPr>
              <a:t>.</a:t>
            </a:r>
            <a:r>
              <a:rPr lang="en-US" i="1" dirty="0" err="1">
                <a:effectLst/>
                <a:ea typeface="Calibri" panose="020F0502020204030204" pitchFamily="34" charset="0"/>
              </a:rPr>
              <a:t>obdx</a:t>
            </a:r>
            <a:r>
              <a:rPr lang="en-US" dirty="0">
                <a:effectLst/>
                <a:ea typeface="Calibri" panose="020F0502020204030204" pitchFamily="34" charset="0"/>
              </a:rPr>
              <a:t> file) </a:t>
            </a:r>
          </a:p>
          <a:p>
            <a:pPr lvl="1"/>
            <a:endParaRPr lang="en-US" sz="2800" dirty="0"/>
          </a:p>
        </p:txBody>
      </p:sp>
      <p:pic>
        <p:nvPicPr>
          <p:cNvPr id="5" name="Picture 4">
            <a:extLst>
              <a:ext uri="{FF2B5EF4-FFF2-40B4-BE49-F238E27FC236}">
                <a16:creationId xmlns:a16="http://schemas.microsoft.com/office/drawing/2014/main" id="{C655BDBF-5489-929D-1E85-A3ED61BEB485}"/>
              </a:ext>
            </a:extLst>
          </p:cNvPr>
          <p:cNvPicPr/>
          <p:nvPr/>
        </p:nvPicPr>
        <p:blipFill>
          <a:blip r:embed="rId3"/>
          <a:stretch>
            <a:fillRect/>
          </a:stretch>
        </p:blipFill>
        <p:spPr>
          <a:xfrm>
            <a:off x="5218549" y="3050313"/>
            <a:ext cx="5982851" cy="3347548"/>
          </a:xfrm>
          <a:prstGeom prst="rect">
            <a:avLst/>
          </a:prstGeom>
          <a:ln>
            <a:solidFill>
              <a:schemeClr val="tx1"/>
            </a:solidFill>
          </a:ln>
        </p:spPr>
      </p:pic>
      <p:pic>
        <p:nvPicPr>
          <p:cNvPr id="6" name="Picture 5">
            <a:extLst>
              <a:ext uri="{FF2B5EF4-FFF2-40B4-BE49-F238E27FC236}">
                <a16:creationId xmlns:a16="http://schemas.microsoft.com/office/drawing/2014/main" id="{B1922896-8626-A6E3-0CD2-5A258D6DF132}"/>
              </a:ext>
            </a:extLst>
          </p:cNvPr>
          <p:cNvPicPr>
            <a:picLocks noChangeAspect="1"/>
          </p:cNvPicPr>
          <p:nvPr/>
        </p:nvPicPr>
        <p:blipFill>
          <a:blip r:embed="rId4"/>
          <a:stretch>
            <a:fillRect/>
          </a:stretch>
        </p:blipFill>
        <p:spPr>
          <a:xfrm>
            <a:off x="131882" y="4051493"/>
            <a:ext cx="4942836" cy="899462"/>
          </a:xfrm>
          <a:prstGeom prst="rect">
            <a:avLst/>
          </a:prstGeom>
          <a:ln>
            <a:solidFill>
              <a:schemeClr val="tx1"/>
            </a:solidFill>
          </a:ln>
        </p:spPr>
      </p:pic>
      <p:pic>
        <p:nvPicPr>
          <p:cNvPr id="7" name="Picture 6">
            <a:extLst>
              <a:ext uri="{FF2B5EF4-FFF2-40B4-BE49-F238E27FC236}">
                <a16:creationId xmlns:a16="http://schemas.microsoft.com/office/drawing/2014/main" id="{C4EEDBBE-3ADD-85A1-0757-B2F32D2836D1}"/>
              </a:ext>
            </a:extLst>
          </p:cNvPr>
          <p:cNvPicPr>
            <a:picLocks noChangeAspect="1"/>
          </p:cNvPicPr>
          <p:nvPr/>
        </p:nvPicPr>
        <p:blipFill>
          <a:blip r:embed="rId5"/>
          <a:stretch>
            <a:fillRect/>
          </a:stretch>
        </p:blipFill>
        <p:spPr>
          <a:xfrm>
            <a:off x="131882" y="5141345"/>
            <a:ext cx="4942836" cy="906187"/>
          </a:xfrm>
          <a:prstGeom prst="rect">
            <a:avLst/>
          </a:prstGeom>
          <a:ln>
            <a:solidFill>
              <a:schemeClr val="tx1"/>
            </a:solidFill>
          </a:ln>
        </p:spPr>
      </p:pic>
    </p:spTree>
    <p:extLst>
      <p:ext uri="{BB962C8B-B14F-4D97-AF65-F5344CB8AC3E}">
        <p14:creationId xmlns:p14="http://schemas.microsoft.com/office/powerpoint/2010/main" val="2861180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FFBBA1-4B7F-EE6B-B6EB-4C72985E02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F9117A-6482-354F-7CC5-5398B5B43A77}"/>
              </a:ext>
            </a:extLst>
          </p:cNvPr>
          <p:cNvSpPr>
            <a:spLocks noGrp="1"/>
          </p:cNvSpPr>
          <p:nvPr>
            <p:ph type="title"/>
          </p:nvPr>
        </p:nvSpPr>
        <p:spPr/>
        <p:txBody>
          <a:bodyPr/>
          <a:lstStyle/>
          <a:p>
            <a:r>
              <a:rPr lang="en-US" dirty="0" err="1"/>
              <a:t>OpenBridge</a:t>
            </a:r>
            <a:r>
              <a:rPr lang="en-US" dirty="0"/>
              <a:t> Designer - Modeling</a:t>
            </a:r>
          </a:p>
        </p:txBody>
      </p:sp>
      <p:sp>
        <p:nvSpPr>
          <p:cNvPr id="4" name="Slide Number Placeholder 3">
            <a:extLst>
              <a:ext uri="{FF2B5EF4-FFF2-40B4-BE49-F238E27FC236}">
                <a16:creationId xmlns:a16="http://schemas.microsoft.com/office/drawing/2014/main" id="{F0B13B00-8653-19F8-BE41-B4FAA907A444}"/>
              </a:ext>
            </a:extLst>
          </p:cNvPr>
          <p:cNvSpPr>
            <a:spLocks noGrp="1"/>
          </p:cNvSpPr>
          <p:nvPr>
            <p:ph type="sldNum" sz="quarter" idx="12"/>
          </p:nvPr>
        </p:nvSpPr>
        <p:spPr/>
        <p:txBody>
          <a:bodyPr/>
          <a:lstStyle/>
          <a:p>
            <a:fld id="{F7E1A54F-6344-A247-9B9D-D6F9EAD9F47C}" type="slidenum">
              <a:rPr lang="en-US" smtClean="0"/>
              <a:pPr/>
              <a:t>23</a:t>
            </a:fld>
            <a:endParaRPr lang="en-US" sz="1400"/>
          </a:p>
        </p:txBody>
      </p:sp>
      <p:sp>
        <p:nvSpPr>
          <p:cNvPr id="5" name="Content Placeholder 1">
            <a:extLst>
              <a:ext uri="{FF2B5EF4-FFF2-40B4-BE49-F238E27FC236}">
                <a16:creationId xmlns:a16="http://schemas.microsoft.com/office/drawing/2014/main" id="{6E1797BC-2C85-7D83-5BCB-FC10AF1A35D3}"/>
              </a:ext>
            </a:extLst>
          </p:cNvPr>
          <p:cNvSpPr txBox="1">
            <a:spLocks/>
          </p:cNvSpPr>
          <p:nvPr/>
        </p:nvSpPr>
        <p:spPr>
          <a:xfrm>
            <a:off x="331771" y="1695105"/>
            <a:ext cx="5469835" cy="448185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latin typeface="+mn-lt"/>
                <a:ea typeface="Calibri" panose="020F0502020204030204" pitchFamily="34" charset="0"/>
              </a:rPr>
              <a:t>Multiple projects can be contained within one OBDX file</a:t>
            </a:r>
          </a:p>
          <a:p>
            <a:r>
              <a:rPr lang="en-US" sz="2400" dirty="0">
                <a:latin typeface="+mn-lt"/>
                <a:ea typeface="Calibri" panose="020F0502020204030204" pitchFamily="34" charset="0"/>
              </a:rPr>
              <a:t>OBM files created in one OBD file can be opened in another OBD file</a:t>
            </a:r>
          </a:p>
          <a:p>
            <a:pPr lvl="1"/>
            <a:endParaRPr lang="en-US" dirty="0">
              <a:latin typeface="+mn-lt"/>
              <a:ea typeface="Calibri" panose="020F0502020204030204" pitchFamily="34" charset="0"/>
            </a:endParaRPr>
          </a:p>
        </p:txBody>
      </p:sp>
      <p:pic>
        <p:nvPicPr>
          <p:cNvPr id="9" name="Picture 8">
            <a:extLst>
              <a:ext uri="{FF2B5EF4-FFF2-40B4-BE49-F238E27FC236}">
                <a16:creationId xmlns:a16="http://schemas.microsoft.com/office/drawing/2014/main" id="{61CF3397-794E-8C4B-3082-9AED1CA88D87}"/>
              </a:ext>
            </a:extLst>
          </p:cNvPr>
          <p:cNvPicPr>
            <a:picLocks noChangeAspect="1"/>
          </p:cNvPicPr>
          <p:nvPr/>
        </p:nvPicPr>
        <p:blipFill>
          <a:blip r:embed="rId3"/>
          <a:stretch>
            <a:fillRect/>
          </a:stretch>
        </p:blipFill>
        <p:spPr>
          <a:xfrm>
            <a:off x="5801606" y="1365336"/>
            <a:ext cx="5911272" cy="4659681"/>
          </a:xfrm>
          <a:prstGeom prst="rect">
            <a:avLst/>
          </a:prstGeom>
        </p:spPr>
      </p:pic>
    </p:spTree>
    <p:extLst>
      <p:ext uri="{BB962C8B-B14F-4D97-AF65-F5344CB8AC3E}">
        <p14:creationId xmlns:p14="http://schemas.microsoft.com/office/powerpoint/2010/main" val="127575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00339D-B61F-D953-A911-97069C5204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BDDDB1-D377-D479-53B4-8A0B0C97918F}"/>
              </a:ext>
            </a:extLst>
          </p:cNvPr>
          <p:cNvSpPr>
            <a:spLocks noGrp="1"/>
          </p:cNvSpPr>
          <p:nvPr>
            <p:ph type="title"/>
          </p:nvPr>
        </p:nvSpPr>
        <p:spPr/>
        <p:txBody>
          <a:bodyPr/>
          <a:lstStyle/>
          <a:p>
            <a:r>
              <a:rPr lang="en-US" dirty="0" err="1"/>
              <a:t>OpenBridge</a:t>
            </a:r>
            <a:r>
              <a:rPr lang="en-US" dirty="0"/>
              <a:t> Designer - Analysis</a:t>
            </a:r>
          </a:p>
        </p:txBody>
      </p:sp>
      <p:sp>
        <p:nvSpPr>
          <p:cNvPr id="4" name="Slide Number Placeholder 3">
            <a:extLst>
              <a:ext uri="{FF2B5EF4-FFF2-40B4-BE49-F238E27FC236}">
                <a16:creationId xmlns:a16="http://schemas.microsoft.com/office/drawing/2014/main" id="{3B67C8F8-8EC8-17BB-4F27-91B453EBD63B}"/>
              </a:ext>
            </a:extLst>
          </p:cNvPr>
          <p:cNvSpPr>
            <a:spLocks noGrp="1"/>
          </p:cNvSpPr>
          <p:nvPr>
            <p:ph type="sldNum" sz="quarter" idx="12"/>
          </p:nvPr>
        </p:nvSpPr>
        <p:spPr/>
        <p:txBody>
          <a:bodyPr/>
          <a:lstStyle/>
          <a:p>
            <a:fld id="{F7E1A54F-6344-A247-9B9D-D6F9EAD9F47C}" type="slidenum">
              <a:rPr lang="en-US" smtClean="0"/>
              <a:pPr/>
              <a:t>24</a:t>
            </a:fld>
            <a:endParaRPr lang="en-US" sz="1400"/>
          </a:p>
        </p:txBody>
      </p:sp>
      <p:sp>
        <p:nvSpPr>
          <p:cNvPr id="5" name="Content Placeholder 1">
            <a:extLst>
              <a:ext uri="{FF2B5EF4-FFF2-40B4-BE49-F238E27FC236}">
                <a16:creationId xmlns:a16="http://schemas.microsoft.com/office/drawing/2014/main" id="{78A433A5-153F-0A77-2258-BD5CD45305ED}"/>
              </a:ext>
            </a:extLst>
          </p:cNvPr>
          <p:cNvSpPr txBox="1">
            <a:spLocks/>
          </p:cNvSpPr>
          <p:nvPr/>
        </p:nvSpPr>
        <p:spPr>
          <a:xfrm>
            <a:off x="331771" y="1695105"/>
            <a:ext cx="5469835" cy="448185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latin typeface="+mn-lt"/>
                <a:ea typeface="Calibri" panose="020F0502020204030204" pitchFamily="34" charset="0"/>
              </a:rPr>
              <a:t>Bentley Analysis Programs LEAP Bridge Concrete (LBC), LEAP Bridge Steel (LBS), and RM Bridge all accessible as standalone analysis options.</a:t>
            </a:r>
          </a:p>
          <a:p>
            <a:r>
              <a:rPr lang="en-US" sz="2400" dirty="0">
                <a:latin typeface="+mn-lt"/>
                <a:ea typeface="Calibri" panose="020F0502020204030204" pitchFamily="34" charset="0"/>
              </a:rPr>
              <a:t>Interoperability between </a:t>
            </a:r>
            <a:r>
              <a:rPr lang="en-US" sz="2400" dirty="0" err="1">
                <a:latin typeface="+mn-lt"/>
                <a:ea typeface="Calibri" panose="020F0502020204030204" pitchFamily="34" charset="0"/>
              </a:rPr>
              <a:t>OpenBridge</a:t>
            </a:r>
            <a:r>
              <a:rPr lang="en-US" sz="2400" dirty="0">
                <a:latin typeface="+mn-lt"/>
                <a:ea typeface="Calibri" panose="020F0502020204030204" pitchFamily="34" charset="0"/>
              </a:rPr>
              <a:t> models and Bentley analysis software is accessible from within OBM</a:t>
            </a:r>
            <a:r>
              <a:rPr lang="en-US" dirty="0">
                <a:latin typeface="+mn-lt"/>
                <a:ea typeface="Calibri" panose="020F0502020204030204" pitchFamily="34" charset="0"/>
              </a:rPr>
              <a:t>.</a:t>
            </a:r>
          </a:p>
          <a:p>
            <a:pPr lvl="1"/>
            <a:endParaRPr lang="en-US" dirty="0">
              <a:latin typeface="+mn-lt"/>
              <a:ea typeface="Calibri" panose="020F0502020204030204" pitchFamily="34" charset="0"/>
            </a:endParaRPr>
          </a:p>
        </p:txBody>
      </p:sp>
      <p:pic>
        <p:nvPicPr>
          <p:cNvPr id="9" name="Picture 8">
            <a:extLst>
              <a:ext uri="{FF2B5EF4-FFF2-40B4-BE49-F238E27FC236}">
                <a16:creationId xmlns:a16="http://schemas.microsoft.com/office/drawing/2014/main" id="{A9401475-7286-D2A5-6BBF-854105638523}"/>
              </a:ext>
            </a:extLst>
          </p:cNvPr>
          <p:cNvPicPr>
            <a:picLocks noChangeAspect="1"/>
          </p:cNvPicPr>
          <p:nvPr/>
        </p:nvPicPr>
        <p:blipFill>
          <a:blip r:embed="rId3"/>
          <a:srcRect/>
          <a:stretch/>
        </p:blipFill>
        <p:spPr>
          <a:xfrm>
            <a:off x="5801606" y="1365336"/>
            <a:ext cx="5911271" cy="4659681"/>
          </a:xfrm>
          <a:prstGeom prst="rect">
            <a:avLst/>
          </a:prstGeom>
        </p:spPr>
      </p:pic>
    </p:spTree>
    <p:extLst>
      <p:ext uri="{BB962C8B-B14F-4D97-AF65-F5344CB8AC3E}">
        <p14:creationId xmlns:p14="http://schemas.microsoft.com/office/powerpoint/2010/main" val="1639503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5FEF9-591F-AC73-BCED-91F4A4124B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1A1A07-4E03-A6BE-9596-08E7E63697B9}"/>
              </a:ext>
            </a:extLst>
          </p:cNvPr>
          <p:cNvSpPr>
            <a:spLocks noGrp="1"/>
          </p:cNvSpPr>
          <p:nvPr>
            <p:ph type="title"/>
          </p:nvPr>
        </p:nvSpPr>
        <p:spPr/>
        <p:txBody>
          <a:bodyPr/>
          <a:lstStyle/>
          <a:p>
            <a:r>
              <a:rPr lang="en-US" dirty="0" err="1"/>
              <a:t>OpenBridge</a:t>
            </a:r>
            <a:r>
              <a:rPr lang="en-US" dirty="0"/>
              <a:t> Modeler</a:t>
            </a:r>
          </a:p>
        </p:txBody>
      </p:sp>
      <p:sp>
        <p:nvSpPr>
          <p:cNvPr id="4" name="Slide Number Placeholder 3">
            <a:extLst>
              <a:ext uri="{FF2B5EF4-FFF2-40B4-BE49-F238E27FC236}">
                <a16:creationId xmlns:a16="http://schemas.microsoft.com/office/drawing/2014/main" id="{095DC4F7-3448-FE06-DC76-0C2B770EE302}"/>
              </a:ext>
            </a:extLst>
          </p:cNvPr>
          <p:cNvSpPr>
            <a:spLocks noGrp="1"/>
          </p:cNvSpPr>
          <p:nvPr>
            <p:ph type="sldNum" sz="quarter" idx="12"/>
          </p:nvPr>
        </p:nvSpPr>
        <p:spPr/>
        <p:txBody>
          <a:bodyPr/>
          <a:lstStyle/>
          <a:p>
            <a:fld id="{F7E1A54F-6344-A247-9B9D-D6F9EAD9F47C}" type="slidenum">
              <a:rPr lang="en-US" smtClean="0"/>
              <a:pPr/>
              <a:t>25</a:t>
            </a:fld>
            <a:endParaRPr lang="en-US" sz="1400"/>
          </a:p>
        </p:txBody>
      </p:sp>
      <p:pic>
        <p:nvPicPr>
          <p:cNvPr id="5" name="Picture 4">
            <a:extLst>
              <a:ext uri="{FF2B5EF4-FFF2-40B4-BE49-F238E27FC236}">
                <a16:creationId xmlns:a16="http://schemas.microsoft.com/office/drawing/2014/main" id="{F773DF63-9F57-C084-C75D-198B81FD0445}"/>
              </a:ext>
            </a:extLst>
          </p:cNvPr>
          <p:cNvPicPr/>
          <p:nvPr/>
        </p:nvPicPr>
        <p:blipFill rotWithShape="1">
          <a:blip r:embed="rId3" cstate="print">
            <a:extLst>
              <a:ext uri="{28A0092B-C50C-407E-A947-70E740481C1C}">
                <a14:useLocalDpi xmlns:a14="http://schemas.microsoft.com/office/drawing/2010/main" val="0"/>
              </a:ext>
            </a:extLst>
          </a:blip>
          <a:srcRect r="10863"/>
          <a:stretch/>
        </p:blipFill>
        <p:spPr bwMode="auto">
          <a:xfrm>
            <a:off x="0" y="1164770"/>
            <a:ext cx="12192000" cy="499093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697829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DD54C4-A745-D048-8BBB-C82342A40D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8DFB74-9ED3-4B65-08B1-EECCC8CC94A3}"/>
              </a:ext>
            </a:extLst>
          </p:cNvPr>
          <p:cNvSpPr>
            <a:spLocks noGrp="1"/>
          </p:cNvSpPr>
          <p:nvPr>
            <p:ph type="title"/>
          </p:nvPr>
        </p:nvSpPr>
        <p:spPr/>
        <p:txBody>
          <a:bodyPr/>
          <a:lstStyle/>
          <a:p>
            <a:r>
              <a:rPr lang="en-US" dirty="0" err="1"/>
              <a:t>OpenBridge</a:t>
            </a:r>
            <a:r>
              <a:rPr lang="en-US" dirty="0"/>
              <a:t> and </a:t>
            </a:r>
            <a:r>
              <a:rPr lang="en-US" dirty="0" err="1"/>
              <a:t>OpenRoads</a:t>
            </a:r>
            <a:endParaRPr lang="en-US" dirty="0"/>
          </a:p>
        </p:txBody>
      </p:sp>
      <p:sp>
        <p:nvSpPr>
          <p:cNvPr id="4" name="Slide Number Placeholder 3">
            <a:extLst>
              <a:ext uri="{FF2B5EF4-FFF2-40B4-BE49-F238E27FC236}">
                <a16:creationId xmlns:a16="http://schemas.microsoft.com/office/drawing/2014/main" id="{824F2DD3-B067-7A86-4FA3-3A4A78C7C461}"/>
              </a:ext>
            </a:extLst>
          </p:cNvPr>
          <p:cNvSpPr>
            <a:spLocks noGrp="1"/>
          </p:cNvSpPr>
          <p:nvPr>
            <p:ph type="sldNum" sz="quarter" idx="12"/>
          </p:nvPr>
        </p:nvSpPr>
        <p:spPr/>
        <p:txBody>
          <a:bodyPr/>
          <a:lstStyle/>
          <a:p>
            <a:fld id="{F7E1A54F-6344-A247-9B9D-D6F9EAD9F47C}" type="slidenum">
              <a:rPr lang="en-US" smtClean="0"/>
              <a:pPr/>
              <a:t>26</a:t>
            </a:fld>
            <a:endParaRPr lang="en-US" sz="1400"/>
          </a:p>
        </p:txBody>
      </p:sp>
      <p:sp>
        <p:nvSpPr>
          <p:cNvPr id="3" name="Content Placeholder 1">
            <a:extLst>
              <a:ext uri="{FF2B5EF4-FFF2-40B4-BE49-F238E27FC236}">
                <a16:creationId xmlns:a16="http://schemas.microsoft.com/office/drawing/2014/main" id="{C97B12E7-9575-DC6C-E2B8-B997E263A48D}"/>
              </a:ext>
            </a:extLst>
          </p:cNvPr>
          <p:cNvSpPr>
            <a:spLocks noGrp="1"/>
          </p:cNvSpPr>
          <p:nvPr>
            <p:ph idx="1"/>
          </p:nvPr>
        </p:nvSpPr>
        <p:spPr>
          <a:xfrm>
            <a:off x="331771" y="1193122"/>
            <a:ext cx="11022029" cy="5242015"/>
          </a:xfrm>
        </p:spPr>
        <p:txBody>
          <a:bodyPr/>
          <a:lstStyle/>
          <a:p>
            <a:r>
              <a:rPr lang="en-US" sz="2400" b="0" i="0" dirty="0">
                <a:effectLst/>
              </a:rPr>
              <a:t>View and interact with the road and bridge designs together</a:t>
            </a:r>
          </a:p>
          <a:p>
            <a:pPr algn="l"/>
            <a:r>
              <a:rPr lang="en-US" sz="2400" b="0" i="0" dirty="0">
                <a:effectLst/>
              </a:rPr>
              <a:t>Automatic change with 3D design enables designers to test "what if?" scenarios </a:t>
            </a:r>
          </a:p>
          <a:p>
            <a:pPr algn="l"/>
            <a:r>
              <a:rPr lang="en-US" sz="2400" dirty="0"/>
              <a:t>R</a:t>
            </a:r>
            <a:r>
              <a:rPr lang="en-US" sz="2400" b="0" i="0" dirty="0">
                <a:effectLst/>
              </a:rPr>
              <a:t>efine constructability and optimize project efficiency</a:t>
            </a:r>
            <a:br>
              <a:rPr lang="en-US" b="0" i="0" dirty="0">
                <a:effectLst/>
              </a:rPr>
            </a:br>
            <a:br>
              <a:rPr lang="en-US" dirty="0"/>
            </a:br>
            <a:endParaRPr lang="en-US" dirty="0"/>
          </a:p>
        </p:txBody>
      </p:sp>
      <p:pic>
        <p:nvPicPr>
          <p:cNvPr id="5" name="Picture 4">
            <a:extLst>
              <a:ext uri="{FF2B5EF4-FFF2-40B4-BE49-F238E27FC236}">
                <a16:creationId xmlns:a16="http://schemas.microsoft.com/office/drawing/2014/main" id="{EF232A33-F138-8C9E-A0A6-2D20F2B84E95}"/>
              </a:ext>
            </a:extLst>
          </p:cNvPr>
          <p:cNvPicPr>
            <a:picLocks noChangeAspect="1"/>
          </p:cNvPicPr>
          <p:nvPr/>
        </p:nvPicPr>
        <p:blipFill>
          <a:blip r:embed="rId3"/>
          <a:stretch>
            <a:fillRect/>
          </a:stretch>
        </p:blipFill>
        <p:spPr>
          <a:xfrm>
            <a:off x="7066958" y="4861826"/>
            <a:ext cx="4942836" cy="906187"/>
          </a:xfrm>
          <a:prstGeom prst="rect">
            <a:avLst/>
          </a:prstGeom>
          <a:ln>
            <a:solidFill>
              <a:schemeClr val="tx1"/>
            </a:solidFill>
          </a:ln>
        </p:spPr>
      </p:pic>
      <p:pic>
        <p:nvPicPr>
          <p:cNvPr id="6" name="Picture 5">
            <a:extLst>
              <a:ext uri="{FF2B5EF4-FFF2-40B4-BE49-F238E27FC236}">
                <a16:creationId xmlns:a16="http://schemas.microsoft.com/office/drawing/2014/main" id="{D5BB98E5-2111-17E5-C273-5A5D765040D0}"/>
              </a:ext>
            </a:extLst>
          </p:cNvPr>
          <p:cNvPicPr>
            <a:picLocks noChangeAspect="1"/>
          </p:cNvPicPr>
          <p:nvPr/>
        </p:nvPicPr>
        <p:blipFill rotWithShape="1">
          <a:blip r:embed="rId4"/>
          <a:srcRect t="50872" b="32085"/>
          <a:stretch/>
        </p:blipFill>
        <p:spPr>
          <a:xfrm>
            <a:off x="7066958" y="2974368"/>
            <a:ext cx="4942836" cy="842415"/>
          </a:xfrm>
          <a:prstGeom prst="rect">
            <a:avLst/>
          </a:prstGeom>
          <a:ln>
            <a:solidFill>
              <a:schemeClr val="tx1"/>
            </a:solidFill>
          </a:ln>
        </p:spPr>
      </p:pic>
      <p:cxnSp>
        <p:nvCxnSpPr>
          <p:cNvPr id="7" name="Straight Arrow Connector 6">
            <a:extLst>
              <a:ext uri="{FF2B5EF4-FFF2-40B4-BE49-F238E27FC236}">
                <a16:creationId xmlns:a16="http://schemas.microsoft.com/office/drawing/2014/main" id="{B5C8DE76-A4EB-0090-76C7-1CC8B0449468}"/>
              </a:ext>
            </a:extLst>
          </p:cNvPr>
          <p:cNvCxnSpPr>
            <a:cxnSpLocks/>
          </p:cNvCxnSpPr>
          <p:nvPr/>
        </p:nvCxnSpPr>
        <p:spPr>
          <a:xfrm>
            <a:off x="9456682" y="3632698"/>
            <a:ext cx="0" cy="1436514"/>
          </a:xfrm>
          <a:prstGeom prst="straightConnector1">
            <a:avLst/>
          </a:prstGeom>
          <a:ln w="14922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8" name="Picture 2">
            <a:extLst>
              <a:ext uri="{FF2B5EF4-FFF2-40B4-BE49-F238E27FC236}">
                <a16:creationId xmlns:a16="http://schemas.microsoft.com/office/drawing/2014/main" id="{2766F41E-2748-8631-FB61-166ADE8ACF5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1771" y="2767896"/>
            <a:ext cx="6392328" cy="33826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0455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80C799-52F7-5157-BD05-81969C082A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C5B79E-2B29-6823-D067-C533D3DC59EB}"/>
              </a:ext>
            </a:extLst>
          </p:cNvPr>
          <p:cNvSpPr>
            <a:spLocks noGrp="1"/>
          </p:cNvSpPr>
          <p:nvPr>
            <p:ph type="title"/>
          </p:nvPr>
        </p:nvSpPr>
        <p:spPr/>
        <p:txBody>
          <a:bodyPr/>
          <a:lstStyle/>
          <a:p>
            <a:r>
              <a:rPr lang="en-US" dirty="0" err="1"/>
              <a:t>OpenBridge</a:t>
            </a:r>
            <a:r>
              <a:rPr lang="en-US" dirty="0"/>
              <a:t> Modeler - Workflows</a:t>
            </a:r>
          </a:p>
        </p:txBody>
      </p:sp>
      <p:sp>
        <p:nvSpPr>
          <p:cNvPr id="4" name="Slide Number Placeholder 3">
            <a:extLst>
              <a:ext uri="{FF2B5EF4-FFF2-40B4-BE49-F238E27FC236}">
                <a16:creationId xmlns:a16="http://schemas.microsoft.com/office/drawing/2014/main" id="{07017781-6BF0-4AAC-C952-023B6DB300BA}"/>
              </a:ext>
            </a:extLst>
          </p:cNvPr>
          <p:cNvSpPr>
            <a:spLocks noGrp="1"/>
          </p:cNvSpPr>
          <p:nvPr>
            <p:ph type="sldNum" sz="quarter" idx="12"/>
          </p:nvPr>
        </p:nvSpPr>
        <p:spPr/>
        <p:txBody>
          <a:bodyPr/>
          <a:lstStyle/>
          <a:p>
            <a:fld id="{F7E1A54F-6344-A247-9B9D-D6F9EAD9F47C}" type="slidenum">
              <a:rPr lang="en-US" smtClean="0"/>
              <a:pPr/>
              <a:t>27</a:t>
            </a:fld>
            <a:endParaRPr lang="en-US" sz="1400"/>
          </a:p>
        </p:txBody>
      </p:sp>
      <p:sp>
        <p:nvSpPr>
          <p:cNvPr id="5" name="Content Placeholder 1">
            <a:extLst>
              <a:ext uri="{FF2B5EF4-FFF2-40B4-BE49-F238E27FC236}">
                <a16:creationId xmlns:a16="http://schemas.microsoft.com/office/drawing/2014/main" id="{298FD605-6E71-045B-0B84-CAA100832BE7}"/>
              </a:ext>
            </a:extLst>
          </p:cNvPr>
          <p:cNvSpPr txBox="1">
            <a:spLocks/>
          </p:cNvSpPr>
          <p:nvPr/>
        </p:nvSpPr>
        <p:spPr>
          <a:xfrm>
            <a:off x="331771" y="1134675"/>
            <a:ext cx="11614423" cy="1125163"/>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mn-lt"/>
              </a:rPr>
              <a:t>Numerous workflows present in OBM</a:t>
            </a:r>
          </a:p>
          <a:p>
            <a:r>
              <a:rPr lang="en-US" dirty="0" err="1">
                <a:latin typeface="+mn-lt"/>
              </a:rPr>
              <a:t>OpenBridge</a:t>
            </a:r>
            <a:r>
              <a:rPr lang="en-US" dirty="0">
                <a:latin typeface="+mn-lt"/>
              </a:rPr>
              <a:t> Modeler workflow used to generate Base Model</a:t>
            </a:r>
          </a:p>
          <a:p>
            <a:r>
              <a:rPr lang="en-US" dirty="0">
                <a:latin typeface="+mn-lt"/>
              </a:rPr>
              <a:t>Modeling workflow used to advance Base Model to Refined Model</a:t>
            </a:r>
          </a:p>
          <a:p>
            <a:pPr lvl="1"/>
            <a:endParaRPr lang="en-US" dirty="0">
              <a:latin typeface="+mn-lt"/>
              <a:ea typeface="Calibri" panose="020F0502020204030204" pitchFamily="34" charset="0"/>
            </a:endParaRPr>
          </a:p>
        </p:txBody>
      </p:sp>
      <p:pic>
        <p:nvPicPr>
          <p:cNvPr id="9" name="Picture 8">
            <a:extLst>
              <a:ext uri="{FF2B5EF4-FFF2-40B4-BE49-F238E27FC236}">
                <a16:creationId xmlns:a16="http://schemas.microsoft.com/office/drawing/2014/main" id="{9BEABDC1-81C0-1A83-4AD5-4BFA907ED53F}"/>
              </a:ext>
            </a:extLst>
          </p:cNvPr>
          <p:cNvPicPr>
            <a:picLocks noChangeAspect="1"/>
          </p:cNvPicPr>
          <p:nvPr/>
        </p:nvPicPr>
        <p:blipFill>
          <a:blip r:embed="rId3"/>
          <a:srcRect/>
          <a:stretch/>
        </p:blipFill>
        <p:spPr>
          <a:xfrm>
            <a:off x="3562528" y="2259838"/>
            <a:ext cx="5066944" cy="4027572"/>
          </a:xfrm>
          <a:prstGeom prst="rect">
            <a:avLst/>
          </a:prstGeom>
        </p:spPr>
      </p:pic>
    </p:spTree>
    <p:extLst>
      <p:ext uri="{BB962C8B-B14F-4D97-AF65-F5344CB8AC3E}">
        <p14:creationId xmlns:p14="http://schemas.microsoft.com/office/powerpoint/2010/main" val="386276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8B41D9-2026-1852-0A5D-3D5B2B6729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93A144-8344-2715-37CF-244788B6EA05}"/>
              </a:ext>
            </a:extLst>
          </p:cNvPr>
          <p:cNvSpPr>
            <a:spLocks noGrp="1"/>
          </p:cNvSpPr>
          <p:nvPr>
            <p:ph type="title"/>
          </p:nvPr>
        </p:nvSpPr>
        <p:spPr/>
        <p:txBody>
          <a:bodyPr/>
          <a:lstStyle/>
          <a:p>
            <a:r>
              <a:rPr lang="en-US" dirty="0"/>
              <a:t>OBM Workspace Templates</a:t>
            </a:r>
          </a:p>
        </p:txBody>
      </p:sp>
      <p:sp>
        <p:nvSpPr>
          <p:cNvPr id="4" name="Slide Number Placeholder 3">
            <a:extLst>
              <a:ext uri="{FF2B5EF4-FFF2-40B4-BE49-F238E27FC236}">
                <a16:creationId xmlns:a16="http://schemas.microsoft.com/office/drawing/2014/main" id="{EAADE43F-8A1C-D58C-B5A2-62ECD1ED4B6B}"/>
              </a:ext>
            </a:extLst>
          </p:cNvPr>
          <p:cNvSpPr>
            <a:spLocks noGrp="1"/>
          </p:cNvSpPr>
          <p:nvPr>
            <p:ph type="sldNum" sz="quarter" idx="12"/>
          </p:nvPr>
        </p:nvSpPr>
        <p:spPr/>
        <p:txBody>
          <a:bodyPr/>
          <a:lstStyle/>
          <a:p>
            <a:fld id="{F7E1A54F-6344-A247-9B9D-D6F9EAD9F47C}" type="slidenum">
              <a:rPr lang="en-US" smtClean="0"/>
              <a:pPr/>
              <a:t>28</a:t>
            </a:fld>
            <a:endParaRPr lang="en-US" sz="1400"/>
          </a:p>
        </p:txBody>
      </p:sp>
      <p:sp>
        <p:nvSpPr>
          <p:cNvPr id="5" name="Content Placeholder 1">
            <a:extLst>
              <a:ext uri="{FF2B5EF4-FFF2-40B4-BE49-F238E27FC236}">
                <a16:creationId xmlns:a16="http://schemas.microsoft.com/office/drawing/2014/main" id="{C97D5CA7-26DC-2BA5-1C14-A3425CD28316}"/>
              </a:ext>
            </a:extLst>
          </p:cNvPr>
          <p:cNvSpPr txBox="1">
            <a:spLocks/>
          </p:cNvSpPr>
          <p:nvPr/>
        </p:nvSpPr>
        <p:spPr>
          <a:xfrm>
            <a:off x="331771" y="1252660"/>
            <a:ext cx="5469835" cy="448185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mn-lt"/>
              </a:rPr>
              <a:t>Templates provided in PennDOT OBM Workspace</a:t>
            </a:r>
          </a:p>
          <a:p>
            <a:pPr lvl="1"/>
            <a:r>
              <a:rPr lang="en-US" dirty="0">
                <a:latin typeface="+mn-lt"/>
              </a:rPr>
              <a:t>Decks</a:t>
            </a:r>
          </a:p>
          <a:p>
            <a:pPr lvl="1"/>
            <a:r>
              <a:rPr lang="en-US" dirty="0">
                <a:latin typeface="+mn-lt"/>
              </a:rPr>
              <a:t>Barriers</a:t>
            </a:r>
          </a:p>
          <a:p>
            <a:pPr lvl="1"/>
            <a:r>
              <a:rPr lang="en-US" dirty="0">
                <a:latin typeface="+mn-lt"/>
              </a:rPr>
              <a:t>Beams</a:t>
            </a:r>
          </a:p>
          <a:p>
            <a:pPr lvl="1"/>
            <a:r>
              <a:rPr lang="en-US" dirty="0">
                <a:latin typeface="+mn-lt"/>
              </a:rPr>
              <a:t>Abutments</a:t>
            </a:r>
          </a:p>
          <a:p>
            <a:pPr lvl="1"/>
            <a:r>
              <a:rPr lang="en-US" dirty="0">
                <a:latin typeface="+mn-lt"/>
              </a:rPr>
              <a:t>Wingwalls</a:t>
            </a:r>
          </a:p>
          <a:p>
            <a:pPr lvl="1"/>
            <a:r>
              <a:rPr lang="en-US" dirty="0">
                <a:latin typeface="+mn-lt"/>
              </a:rPr>
              <a:t>Piers</a:t>
            </a:r>
          </a:p>
          <a:p>
            <a:pPr lvl="1"/>
            <a:r>
              <a:rPr lang="en-US" dirty="0">
                <a:latin typeface="+mn-lt"/>
              </a:rPr>
              <a:t>Cross Frames</a:t>
            </a:r>
          </a:p>
          <a:p>
            <a:pPr lvl="1"/>
            <a:r>
              <a:rPr lang="en-US" dirty="0">
                <a:latin typeface="+mn-lt"/>
              </a:rPr>
              <a:t>Stiffeners</a:t>
            </a:r>
          </a:p>
          <a:p>
            <a:pPr lvl="1"/>
            <a:endParaRPr lang="en-US" dirty="0">
              <a:latin typeface="+mn-lt"/>
              <a:ea typeface="Calibri" panose="020F0502020204030204" pitchFamily="34" charset="0"/>
            </a:endParaRPr>
          </a:p>
        </p:txBody>
      </p:sp>
      <p:pic>
        <p:nvPicPr>
          <p:cNvPr id="3" name="Picture 2">
            <a:extLst>
              <a:ext uri="{FF2B5EF4-FFF2-40B4-BE49-F238E27FC236}">
                <a16:creationId xmlns:a16="http://schemas.microsoft.com/office/drawing/2014/main" id="{EAE1ECF5-5D32-5BB5-396A-1D2D989B9A02}"/>
              </a:ext>
            </a:extLst>
          </p:cNvPr>
          <p:cNvPicPr>
            <a:picLocks noChangeAspect="1"/>
          </p:cNvPicPr>
          <p:nvPr/>
        </p:nvPicPr>
        <p:blipFill>
          <a:blip r:embed="rId3"/>
          <a:stretch>
            <a:fillRect/>
          </a:stretch>
        </p:blipFill>
        <p:spPr>
          <a:xfrm>
            <a:off x="5332529" y="1323566"/>
            <a:ext cx="6096285" cy="1280620"/>
          </a:xfrm>
          <a:prstGeom prst="rect">
            <a:avLst/>
          </a:prstGeom>
          <a:ln>
            <a:solidFill>
              <a:schemeClr val="tx1"/>
            </a:solidFill>
          </a:ln>
        </p:spPr>
      </p:pic>
      <p:pic>
        <p:nvPicPr>
          <p:cNvPr id="6" name="Picture 5">
            <a:extLst>
              <a:ext uri="{FF2B5EF4-FFF2-40B4-BE49-F238E27FC236}">
                <a16:creationId xmlns:a16="http://schemas.microsoft.com/office/drawing/2014/main" id="{A578B2A1-536A-6DF3-398D-784663DE8790}"/>
              </a:ext>
            </a:extLst>
          </p:cNvPr>
          <p:cNvPicPr>
            <a:picLocks noChangeAspect="1"/>
          </p:cNvPicPr>
          <p:nvPr/>
        </p:nvPicPr>
        <p:blipFill>
          <a:blip r:embed="rId4"/>
          <a:stretch>
            <a:fillRect/>
          </a:stretch>
        </p:blipFill>
        <p:spPr>
          <a:xfrm>
            <a:off x="6096000" y="2785915"/>
            <a:ext cx="5332814" cy="3206977"/>
          </a:xfrm>
          <a:prstGeom prst="rect">
            <a:avLst/>
          </a:prstGeom>
          <a:ln>
            <a:solidFill>
              <a:schemeClr val="tx1"/>
            </a:solidFill>
          </a:ln>
        </p:spPr>
      </p:pic>
    </p:spTree>
    <p:extLst>
      <p:ext uri="{BB962C8B-B14F-4D97-AF65-F5344CB8AC3E}">
        <p14:creationId xmlns:p14="http://schemas.microsoft.com/office/powerpoint/2010/main" val="40879062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FFD03D-5DCA-267B-491A-7F61C263F5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D72F4A-1D9F-B00A-1137-136B9C23857C}"/>
              </a:ext>
            </a:extLst>
          </p:cNvPr>
          <p:cNvSpPr>
            <a:spLocks noGrp="1"/>
          </p:cNvSpPr>
          <p:nvPr>
            <p:ph type="title"/>
          </p:nvPr>
        </p:nvSpPr>
        <p:spPr/>
        <p:txBody>
          <a:bodyPr/>
          <a:lstStyle/>
          <a:p>
            <a:r>
              <a:rPr lang="en-US" dirty="0"/>
              <a:t>Definitions</a:t>
            </a:r>
          </a:p>
        </p:txBody>
      </p:sp>
      <p:sp>
        <p:nvSpPr>
          <p:cNvPr id="4" name="Slide Number Placeholder 3">
            <a:extLst>
              <a:ext uri="{FF2B5EF4-FFF2-40B4-BE49-F238E27FC236}">
                <a16:creationId xmlns:a16="http://schemas.microsoft.com/office/drawing/2014/main" id="{6802533D-CFEC-0A9B-A9C3-0E7EF62DEDB6}"/>
              </a:ext>
            </a:extLst>
          </p:cNvPr>
          <p:cNvSpPr>
            <a:spLocks noGrp="1"/>
          </p:cNvSpPr>
          <p:nvPr>
            <p:ph type="sldNum" sz="quarter" idx="12"/>
          </p:nvPr>
        </p:nvSpPr>
        <p:spPr/>
        <p:txBody>
          <a:bodyPr/>
          <a:lstStyle/>
          <a:p>
            <a:fld id="{F7E1A54F-6344-A247-9B9D-D6F9EAD9F47C}" type="slidenum">
              <a:rPr lang="en-US" smtClean="0"/>
              <a:pPr/>
              <a:t>29</a:t>
            </a:fld>
            <a:endParaRPr lang="en-US" sz="1400"/>
          </a:p>
        </p:txBody>
      </p:sp>
      <p:sp>
        <p:nvSpPr>
          <p:cNvPr id="5" name="Content Placeholder 1">
            <a:extLst>
              <a:ext uri="{FF2B5EF4-FFF2-40B4-BE49-F238E27FC236}">
                <a16:creationId xmlns:a16="http://schemas.microsoft.com/office/drawing/2014/main" id="{1E9775E4-0920-2057-A0C5-CA0DF2D5B256}"/>
              </a:ext>
            </a:extLst>
          </p:cNvPr>
          <p:cNvSpPr>
            <a:spLocks noGrp="1"/>
          </p:cNvSpPr>
          <p:nvPr>
            <p:ph idx="1"/>
          </p:nvPr>
        </p:nvSpPr>
        <p:spPr>
          <a:xfrm>
            <a:off x="331771" y="1096903"/>
            <a:ext cx="11022029" cy="5221466"/>
          </a:xfrm>
        </p:spPr>
        <p:txBody>
          <a:bodyPr/>
          <a:lstStyle/>
          <a:p>
            <a:r>
              <a:rPr lang="en-US" b="1" dirty="0"/>
              <a:t>Model Element</a:t>
            </a:r>
          </a:p>
          <a:p>
            <a:pPr lvl="1"/>
            <a:r>
              <a:rPr lang="en-US" dirty="0"/>
              <a:t>An entity within a model that represents a physical object or an abstract concept </a:t>
            </a:r>
          </a:p>
          <a:p>
            <a:pPr marL="457200" lvl="1" indent="0">
              <a:buNone/>
            </a:pPr>
            <a:endParaRPr lang="en-US" dirty="0"/>
          </a:p>
          <a:p>
            <a:r>
              <a:rPr lang="en-US" b="1" dirty="0"/>
              <a:t>Component</a:t>
            </a:r>
          </a:p>
          <a:p>
            <a:pPr lvl="1"/>
            <a:r>
              <a:rPr lang="en-US" dirty="0"/>
              <a:t>A physical item or feature within a model</a:t>
            </a:r>
          </a:p>
          <a:p>
            <a:pPr marL="457200" lvl="1" indent="0">
              <a:buNone/>
            </a:pPr>
            <a:endParaRPr lang="en-US" dirty="0"/>
          </a:p>
          <a:p>
            <a:r>
              <a:rPr lang="en-US" b="1" dirty="0"/>
              <a:t>Parametric</a:t>
            </a:r>
          </a:p>
          <a:p>
            <a:pPr lvl="1"/>
            <a:r>
              <a:rPr lang="en-US" dirty="0"/>
              <a:t>Representing digital information for a model component by parameters </a:t>
            </a:r>
          </a:p>
          <a:p>
            <a:pPr lvl="1"/>
            <a:r>
              <a:rPr lang="en-US" dirty="0"/>
              <a:t>This is usually referring to geometric data which can be linked to related components through internal logic</a:t>
            </a:r>
          </a:p>
        </p:txBody>
      </p:sp>
    </p:spTree>
    <p:extLst>
      <p:ext uri="{BB962C8B-B14F-4D97-AF65-F5344CB8AC3E}">
        <p14:creationId xmlns:p14="http://schemas.microsoft.com/office/powerpoint/2010/main" val="2231256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animEffect transition="in" filter="fade">
                                      <p:cBhvr>
                                        <p:cTn id="15" dur="500"/>
                                        <p:tgtEl>
                                          <p:spTgt spid="5">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5">
                                            <p:txEl>
                                              <p:pRg st="4" end="4"/>
                                            </p:txEl>
                                          </p:spTgt>
                                        </p:tgtEl>
                                        <p:attrNameLst>
                                          <p:attrName>style.visibility</p:attrName>
                                        </p:attrNameLst>
                                      </p:cBhvr>
                                      <p:to>
                                        <p:strVal val="visible"/>
                                      </p:to>
                                    </p:set>
                                    <p:animEffect transition="in" filter="fade">
                                      <p:cBhvr>
                                        <p:cTn id="18" dur="500"/>
                                        <p:tgtEl>
                                          <p:spTgt spid="5">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animEffect transition="in" filter="fade">
                                      <p:cBhvr>
                                        <p:cTn id="23" dur="500"/>
                                        <p:tgtEl>
                                          <p:spTgt spid="5">
                                            <p:txEl>
                                              <p:pRg st="6" end="6"/>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5">
                                            <p:txEl>
                                              <p:pRg st="7" end="7"/>
                                            </p:txEl>
                                          </p:spTgt>
                                        </p:tgtEl>
                                        <p:attrNameLst>
                                          <p:attrName>style.visibility</p:attrName>
                                        </p:attrNameLst>
                                      </p:cBhvr>
                                      <p:to>
                                        <p:strVal val="visible"/>
                                      </p:to>
                                    </p:set>
                                    <p:animEffect transition="in" filter="fade">
                                      <p:cBhvr>
                                        <p:cTn id="26" dur="500"/>
                                        <p:tgtEl>
                                          <p:spTgt spid="5">
                                            <p:txEl>
                                              <p:pRg st="7" end="7"/>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5">
                                            <p:txEl>
                                              <p:pRg st="8" end="8"/>
                                            </p:txEl>
                                          </p:spTgt>
                                        </p:tgtEl>
                                        <p:attrNameLst>
                                          <p:attrName>style.visibility</p:attrName>
                                        </p:attrNameLst>
                                      </p:cBhvr>
                                      <p:to>
                                        <p:strVal val="visible"/>
                                      </p:to>
                                    </p:set>
                                    <p:animEffect transition="in" filter="fade">
                                      <p:cBhvr>
                                        <p:cTn id="29" dur="5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E3A954-7326-9D7C-D89C-81D6016BD8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E41A03-D191-1EE8-C349-16F40B572116}"/>
              </a:ext>
            </a:extLst>
          </p:cNvPr>
          <p:cNvSpPr>
            <a:spLocks noGrp="1"/>
          </p:cNvSpPr>
          <p:nvPr>
            <p:ph type="title"/>
          </p:nvPr>
        </p:nvSpPr>
        <p:spPr/>
        <p:txBody>
          <a:bodyPr/>
          <a:lstStyle/>
          <a:p>
            <a:r>
              <a:rPr lang="en-US" dirty="0"/>
              <a:t>Digital Delivery</a:t>
            </a:r>
          </a:p>
        </p:txBody>
      </p:sp>
      <p:sp>
        <p:nvSpPr>
          <p:cNvPr id="4" name="Slide Number Placeholder 3">
            <a:extLst>
              <a:ext uri="{FF2B5EF4-FFF2-40B4-BE49-F238E27FC236}">
                <a16:creationId xmlns:a16="http://schemas.microsoft.com/office/drawing/2014/main" id="{59EE40CA-719A-1453-7627-D39451FC5851}"/>
              </a:ext>
            </a:extLst>
          </p:cNvPr>
          <p:cNvSpPr>
            <a:spLocks noGrp="1"/>
          </p:cNvSpPr>
          <p:nvPr>
            <p:ph type="sldNum" sz="quarter" idx="12"/>
          </p:nvPr>
        </p:nvSpPr>
        <p:spPr/>
        <p:txBody>
          <a:bodyPr/>
          <a:lstStyle/>
          <a:p>
            <a:fld id="{F7E1A54F-6344-A247-9B9D-D6F9EAD9F47C}" type="slidenum">
              <a:rPr lang="en-US" smtClean="0"/>
              <a:pPr/>
              <a:t>3</a:t>
            </a:fld>
            <a:endParaRPr lang="en-US" sz="1400"/>
          </a:p>
        </p:txBody>
      </p:sp>
      <p:sp>
        <p:nvSpPr>
          <p:cNvPr id="3" name="Content Placeholder 1">
            <a:extLst>
              <a:ext uri="{FF2B5EF4-FFF2-40B4-BE49-F238E27FC236}">
                <a16:creationId xmlns:a16="http://schemas.microsoft.com/office/drawing/2014/main" id="{9F9C3F6E-CFF9-EE6A-186A-EC52E433C5F2}"/>
              </a:ext>
            </a:extLst>
          </p:cNvPr>
          <p:cNvSpPr>
            <a:spLocks noGrp="1"/>
          </p:cNvSpPr>
          <p:nvPr>
            <p:ph idx="1"/>
          </p:nvPr>
        </p:nvSpPr>
        <p:spPr>
          <a:xfrm>
            <a:off x="331771" y="1108098"/>
            <a:ext cx="11022029" cy="5248252"/>
          </a:xfrm>
        </p:spPr>
        <p:txBody>
          <a:bodyPr>
            <a:normAutofit/>
          </a:bodyPr>
          <a:lstStyle/>
          <a:p>
            <a:r>
              <a:rPr lang="en-US" b="1" dirty="0"/>
              <a:t>Digital Delivery </a:t>
            </a:r>
          </a:p>
          <a:p>
            <a:pPr lvl="1"/>
            <a:r>
              <a:rPr lang="en-US" dirty="0">
                <a:cs typeface="Arial"/>
              </a:rPr>
              <a:t>A modernized approach to project delivery processes and contract media that incorporates digital data. </a:t>
            </a:r>
          </a:p>
          <a:p>
            <a:pPr lvl="1"/>
            <a:r>
              <a:rPr lang="en-US" dirty="0">
                <a:cs typeface="Arial"/>
              </a:rPr>
              <a:t>Construction projects can be bid and built using 3D technology and no longer only be delivered in a traditional construction plan format</a:t>
            </a:r>
          </a:p>
          <a:p>
            <a:pPr marL="457200" lvl="1" indent="0">
              <a:buNone/>
            </a:pPr>
            <a:endParaRPr lang="en-US" dirty="0"/>
          </a:p>
          <a:p>
            <a:pPr marL="175895" lvl="1" indent="0">
              <a:buNone/>
            </a:pPr>
            <a:r>
              <a:rPr lang="en-US" dirty="0"/>
              <a:t>Other related terms:</a:t>
            </a:r>
          </a:p>
          <a:p>
            <a:pPr lvl="1"/>
            <a:r>
              <a:rPr lang="en-US" dirty="0"/>
              <a:t>BIM – Building Information Modeling </a:t>
            </a:r>
          </a:p>
          <a:p>
            <a:pPr lvl="2"/>
            <a:r>
              <a:rPr lang="en-US" sz="2400" dirty="0">
                <a:ea typeface="Calibri" panose="020F0502020204030204" pitchFamily="34" charset="0"/>
              </a:rPr>
              <a:t>Use of 3D Models to coordinate different disciplines (e.g., structural and utilities) and to identify/resolve possible clashes between virtual elements prior to actual construction or fabrication.</a:t>
            </a:r>
            <a:endParaRPr lang="en-US" sz="2800" dirty="0">
              <a:ea typeface="Calibri" panose="020F0502020204030204" pitchFamily="34" charset="0"/>
            </a:endParaRPr>
          </a:p>
          <a:p>
            <a:pPr lvl="1"/>
            <a:r>
              <a:rPr lang="en-US" dirty="0" err="1">
                <a:ea typeface="Calibri" panose="020F0502020204030204" pitchFamily="34" charset="0"/>
              </a:rPr>
              <a:t>BrIM</a:t>
            </a:r>
            <a:r>
              <a:rPr lang="en-US" dirty="0">
                <a:ea typeface="Calibri" panose="020F0502020204030204" pitchFamily="34" charset="0"/>
              </a:rPr>
              <a:t> – Bridge Information Modeling</a:t>
            </a:r>
          </a:p>
          <a:p>
            <a:pPr lvl="1"/>
            <a:endParaRPr lang="en-US" sz="2800" dirty="0"/>
          </a:p>
        </p:txBody>
      </p:sp>
    </p:spTree>
    <p:extLst>
      <p:ext uri="{BB962C8B-B14F-4D97-AF65-F5344CB8AC3E}">
        <p14:creationId xmlns:p14="http://schemas.microsoft.com/office/powerpoint/2010/main" val="3113354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500"/>
                                        <p:tgtEl>
                                          <p:spTgt spid="3">
                                            <p:txEl>
                                              <p:pRg st="5" end="5"/>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fade">
                                      <p:cBhvr>
                                        <p:cTn id="26" dur="500"/>
                                        <p:tgtEl>
                                          <p:spTgt spid="3">
                                            <p:txEl>
                                              <p:pRg st="6" end="6"/>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Effect transition="in" filter="fade">
                                      <p:cBhvr>
                                        <p:cTn id="2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6DC7BD-9C2E-CCE0-0532-8A499C9F0B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E4A619-AE71-343A-5784-E3D6F93DB9B3}"/>
              </a:ext>
            </a:extLst>
          </p:cNvPr>
          <p:cNvSpPr>
            <a:spLocks noGrp="1"/>
          </p:cNvSpPr>
          <p:nvPr>
            <p:ph type="title"/>
          </p:nvPr>
        </p:nvSpPr>
        <p:spPr/>
        <p:txBody>
          <a:bodyPr/>
          <a:lstStyle/>
          <a:p>
            <a:r>
              <a:rPr lang="en-US" dirty="0"/>
              <a:t>Definitions</a:t>
            </a:r>
          </a:p>
        </p:txBody>
      </p:sp>
      <p:sp>
        <p:nvSpPr>
          <p:cNvPr id="4" name="Slide Number Placeholder 3">
            <a:extLst>
              <a:ext uri="{FF2B5EF4-FFF2-40B4-BE49-F238E27FC236}">
                <a16:creationId xmlns:a16="http://schemas.microsoft.com/office/drawing/2014/main" id="{FFA608CB-5852-56E4-35ED-D7B7EAED6D17}"/>
              </a:ext>
            </a:extLst>
          </p:cNvPr>
          <p:cNvSpPr>
            <a:spLocks noGrp="1"/>
          </p:cNvSpPr>
          <p:nvPr>
            <p:ph type="sldNum" sz="quarter" idx="12"/>
          </p:nvPr>
        </p:nvSpPr>
        <p:spPr/>
        <p:txBody>
          <a:bodyPr/>
          <a:lstStyle/>
          <a:p>
            <a:fld id="{F7E1A54F-6344-A247-9B9D-D6F9EAD9F47C}" type="slidenum">
              <a:rPr lang="en-US" smtClean="0"/>
              <a:pPr/>
              <a:t>30</a:t>
            </a:fld>
            <a:endParaRPr lang="en-US" sz="1400"/>
          </a:p>
        </p:txBody>
      </p:sp>
      <p:sp>
        <p:nvSpPr>
          <p:cNvPr id="3" name="Content Placeholder 1">
            <a:extLst>
              <a:ext uri="{FF2B5EF4-FFF2-40B4-BE49-F238E27FC236}">
                <a16:creationId xmlns:a16="http://schemas.microsoft.com/office/drawing/2014/main" id="{1DBDBA10-C7B0-84C8-8459-70EF8F5DC00A}"/>
              </a:ext>
            </a:extLst>
          </p:cNvPr>
          <p:cNvSpPr>
            <a:spLocks noGrp="1"/>
          </p:cNvSpPr>
          <p:nvPr>
            <p:ph idx="1"/>
          </p:nvPr>
        </p:nvSpPr>
        <p:spPr>
          <a:xfrm>
            <a:off x="331771" y="1094273"/>
            <a:ext cx="11022029" cy="5484291"/>
          </a:xfrm>
        </p:spPr>
        <p:txBody>
          <a:bodyPr vert="horz" lIns="91440" tIns="45720" rIns="91440" bIns="45720" rtlCol="0" anchor="t">
            <a:normAutofit/>
          </a:bodyPr>
          <a:lstStyle/>
          <a:p>
            <a:r>
              <a:rPr lang="en-US" b="1" dirty="0"/>
              <a:t>Level of Development (LOD)</a:t>
            </a:r>
          </a:p>
          <a:p>
            <a:pPr marL="457200" lvl="1">
              <a:spcBef>
                <a:spcPts val="0"/>
              </a:spcBef>
            </a:pPr>
            <a:r>
              <a:rPr lang="en-US" dirty="0">
                <a:ea typeface="Calibri" panose="020F0502020204030204" pitchFamily="34" charset="0"/>
              </a:rPr>
              <a:t>A qualitative designation that communicates the degree of engineering intent behind a 3D model element (or group of model elements) and defines the authorized uses for which the model element is sufficiently developed.</a:t>
            </a:r>
          </a:p>
          <a:p>
            <a:pPr marL="457200" lvl="1">
              <a:spcBef>
                <a:spcPts val="0"/>
              </a:spcBef>
            </a:pPr>
            <a:r>
              <a:rPr lang="en-US" dirty="0">
                <a:ea typeface="Calibri" panose="020F0502020204030204" pitchFamily="34" charset="0"/>
              </a:rPr>
              <a:t>Normally the LOD will increase through the design development process.</a:t>
            </a:r>
          </a:p>
          <a:p>
            <a:pPr marL="228600" lvl="1" indent="0">
              <a:spcBef>
                <a:spcPts val="0"/>
              </a:spcBef>
              <a:buNone/>
            </a:pPr>
            <a:endParaRPr lang="en-US" dirty="0">
              <a:effectLst/>
              <a:latin typeface="Arial"/>
              <a:ea typeface="Calibri" panose="020F0502020204030204" pitchFamily="34" charset="0"/>
              <a:cs typeface="Arial"/>
            </a:endParaRPr>
          </a:p>
        </p:txBody>
      </p:sp>
      <p:pic>
        <p:nvPicPr>
          <p:cNvPr id="5" name="Picture 4">
            <a:extLst>
              <a:ext uri="{FF2B5EF4-FFF2-40B4-BE49-F238E27FC236}">
                <a16:creationId xmlns:a16="http://schemas.microsoft.com/office/drawing/2014/main" id="{EC521E5F-B686-6505-D813-081CAB7C820F}"/>
              </a:ext>
            </a:extLst>
          </p:cNvPr>
          <p:cNvPicPr>
            <a:picLocks noChangeAspect="1"/>
          </p:cNvPicPr>
          <p:nvPr/>
        </p:nvPicPr>
        <p:blipFill>
          <a:blip r:embed="rId3"/>
          <a:stretch>
            <a:fillRect/>
          </a:stretch>
        </p:blipFill>
        <p:spPr>
          <a:xfrm>
            <a:off x="720635" y="3785943"/>
            <a:ext cx="9660836" cy="2072054"/>
          </a:xfrm>
          <a:prstGeom prst="rect">
            <a:avLst/>
          </a:prstGeom>
        </p:spPr>
      </p:pic>
      <p:sp>
        <p:nvSpPr>
          <p:cNvPr id="6" name="TextBox 5">
            <a:extLst>
              <a:ext uri="{FF2B5EF4-FFF2-40B4-BE49-F238E27FC236}">
                <a16:creationId xmlns:a16="http://schemas.microsoft.com/office/drawing/2014/main" id="{886F6459-27B8-84DA-7DFB-9F142B972A81}"/>
              </a:ext>
            </a:extLst>
          </p:cNvPr>
          <p:cNvSpPr txBox="1"/>
          <p:nvPr/>
        </p:nvSpPr>
        <p:spPr>
          <a:xfrm>
            <a:off x="582421" y="6073862"/>
            <a:ext cx="2367116" cy="276999"/>
          </a:xfrm>
          <a:prstGeom prst="rect">
            <a:avLst/>
          </a:prstGeom>
          <a:noFill/>
        </p:spPr>
        <p:txBody>
          <a:bodyPr wrap="square" rtlCol="0">
            <a:spAutoFit/>
          </a:bodyPr>
          <a:lstStyle/>
          <a:p>
            <a:r>
              <a:rPr lang="en-US" sz="1200" dirty="0"/>
              <a:t>Source: FHWA</a:t>
            </a:r>
          </a:p>
        </p:txBody>
      </p:sp>
    </p:spTree>
    <p:extLst>
      <p:ext uri="{BB962C8B-B14F-4D97-AF65-F5344CB8AC3E}">
        <p14:creationId xmlns:p14="http://schemas.microsoft.com/office/powerpoint/2010/main" val="2812845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4BBC46-4209-6AD1-8108-15FB3A162E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B2B9B4-23D3-6917-621A-787043BA49AA}"/>
              </a:ext>
            </a:extLst>
          </p:cNvPr>
          <p:cNvSpPr>
            <a:spLocks noGrp="1"/>
          </p:cNvSpPr>
          <p:nvPr>
            <p:ph type="title"/>
          </p:nvPr>
        </p:nvSpPr>
        <p:spPr/>
        <p:txBody>
          <a:bodyPr/>
          <a:lstStyle/>
          <a:p>
            <a:r>
              <a:rPr lang="en-US" dirty="0"/>
              <a:t>Definitions</a:t>
            </a:r>
          </a:p>
        </p:txBody>
      </p:sp>
      <p:sp>
        <p:nvSpPr>
          <p:cNvPr id="4" name="Slide Number Placeholder 3">
            <a:extLst>
              <a:ext uri="{FF2B5EF4-FFF2-40B4-BE49-F238E27FC236}">
                <a16:creationId xmlns:a16="http://schemas.microsoft.com/office/drawing/2014/main" id="{32E1D3C2-4205-3FD9-B3D1-A2E39551B3C6}"/>
              </a:ext>
            </a:extLst>
          </p:cNvPr>
          <p:cNvSpPr>
            <a:spLocks noGrp="1"/>
          </p:cNvSpPr>
          <p:nvPr>
            <p:ph type="sldNum" sz="quarter" idx="12"/>
          </p:nvPr>
        </p:nvSpPr>
        <p:spPr/>
        <p:txBody>
          <a:bodyPr/>
          <a:lstStyle/>
          <a:p>
            <a:fld id="{F7E1A54F-6344-A247-9B9D-D6F9EAD9F47C}" type="slidenum">
              <a:rPr lang="en-US" smtClean="0"/>
              <a:pPr/>
              <a:t>31</a:t>
            </a:fld>
            <a:endParaRPr lang="en-US" sz="1400"/>
          </a:p>
        </p:txBody>
      </p:sp>
      <p:sp>
        <p:nvSpPr>
          <p:cNvPr id="3" name="Content Placeholder 1">
            <a:extLst>
              <a:ext uri="{FF2B5EF4-FFF2-40B4-BE49-F238E27FC236}">
                <a16:creationId xmlns:a16="http://schemas.microsoft.com/office/drawing/2014/main" id="{DDAE4903-4DF5-05EB-FCD7-7D6B9589B4BA}"/>
              </a:ext>
            </a:extLst>
          </p:cNvPr>
          <p:cNvSpPr>
            <a:spLocks noGrp="1"/>
          </p:cNvSpPr>
          <p:nvPr>
            <p:ph idx="1"/>
          </p:nvPr>
        </p:nvSpPr>
        <p:spPr>
          <a:xfrm>
            <a:off x="355217" y="1090451"/>
            <a:ext cx="11022029" cy="5484291"/>
          </a:xfrm>
        </p:spPr>
        <p:txBody>
          <a:bodyPr vert="horz" lIns="91440" tIns="45720" rIns="91440" bIns="45720" rtlCol="0" anchor="t">
            <a:normAutofit/>
          </a:bodyPr>
          <a:lstStyle/>
          <a:p>
            <a:r>
              <a:rPr lang="en-US" b="1" dirty="0"/>
              <a:t>Level of Detail</a:t>
            </a:r>
          </a:p>
          <a:p>
            <a:pPr marL="457200" lvl="1">
              <a:spcBef>
                <a:spcPts val="0"/>
              </a:spcBef>
            </a:pPr>
            <a:r>
              <a:rPr lang="en-US" dirty="0">
                <a:ea typeface="Calibri" panose="020F0502020204030204" pitchFamily="34" charset="0"/>
              </a:rPr>
              <a:t>D</a:t>
            </a:r>
            <a:r>
              <a:rPr lang="en-US" dirty="0">
                <a:effectLst/>
                <a:ea typeface="Calibri" panose="020F0502020204030204" pitchFamily="34" charset="0"/>
                <a:cs typeface="Arial" panose="020B0604020202020204" pitchFamily="34" charset="0"/>
              </a:rPr>
              <a:t>escribes only the amount of geometric detail in a model element, not the amount of engineering intent.</a:t>
            </a:r>
          </a:p>
          <a:p>
            <a:pPr marL="457200" lvl="1">
              <a:spcBef>
                <a:spcPts val="0"/>
              </a:spcBef>
            </a:pPr>
            <a:r>
              <a:rPr lang="en-US" dirty="0">
                <a:effectLst/>
                <a:ea typeface="Calibri" panose="020F0502020204030204" pitchFamily="34" charset="0"/>
                <a:cs typeface="Arial"/>
              </a:rPr>
              <a:t>PennDOT will use Element Detail Designation (EDD) for definition in models.</a:t>
            </a:r>
          </a:p>
        </p:txBody>
      </p:sp>
      <p:pic>
        <p:nvPicPr>
          <p:cNvPr id="5" name="Picture 4">
            <a:extLst>
              <a:ext uri="{FF2B5EF4-FFF2-40B4-BE49-F238E27FC236}">
                <a16:creationId xmlns:a16="http://schemas.microsoft.com/office/drawing/2014/main" id="{8A334850-642D-A3FC-3040-C2ECFAF879F4}"/>
              </a:ext>
            </a:extLst>
          </p:cNvPr>
          <p:cNvPicPr>
            <a:picLocks noChangeAspect="1"/>
          </p:cNvPicPr>
          <p:nvPr/>
        </p:nvPicPr>
        <p:blipFill>
          <a:blip r:embed="rId3"/>
          <a:stretch>
            <a:fillRect/>
          </a:stretch>
        </p:blipFill>
        <p:spPr>
          <a:xfrm>
            <a:off x="1025770" y="2686626"/>
            <a:ext cx="9102969" cy="4197766"/>
          </a:xfrm>
          <a:prstGeom prst="rect">
            <a:avLst/>
          </a:prstGeom>
        </p:spPr>
      </p:pic>
    </p:spTree>
    <p:extLst>
      <p:ext uri="{BB962C8B-B14F-4D97-AF65-F5344CB8AC3E}">
        <p14:creationId xmlns:p14="http://schemas.microsoft.com/office/powerpoint/2010/main" val="3946906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088E44-2FFE-E037-EADE-B3E20171C2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48984A-CBED-13FE-655A-7C7C4F061DD5}"/>
              </a:ext>
            </a:extLst>
          </p:cNvPr>
          <p:cNvSpPr>
            <a:spLocks noGrp="1"/>
          </p:cNvSpPr>
          <p:nvPr>
            <p:ph type="title"/>
          </p:nvPr>
        </p:nvSpPr>
        <p:spPr/>
        <p:txBody>
          <a:bodyPr/>
          <a:lstStyle/>
          <a:p>
            <a:r>
              <a:rPr lang="en-US" dirty="0"/>
              <a:t>Definitions</a:t>
            </a:r>
          </a:p>
        </p:txBody>
      </p:sp>
      <p:sp>
        <p:nvSpPr>
          <p:cNvPr id="4" name="Slide Number Placeholder 3">
            <a:extLst>
              <a:ext uri="{FF2B5EF4-FFF2-40B4-BE49-F238E27FC236}">
                <a16:creationId xmlns:a16="http://schemas.microsoft.com/office/drawing/2014/main" id="{05C19D8E-AC1E-958B-4232-C7436C619C0C}"/>
              </a:ext>
            </a:extLst>
          </p:cNvPr>
          <p:cNvSpPr>
            <a:spLocks noGrp="1"/>
          </p:cNvSpPr>
          <p:nvPr>
            <p:ph type="sldNum" sz="quarter" idx="12"/>
          </p:nvPr>
        </p:nvSpPr>
        <p:spPr/>
        <p:txBody>
          <a:bodyPr/>
          <a:lstStyle/>
          <a:p>
            <a:fld id="{F7E1A54F-6344-A247-9B9D-D6F9EAD9F47C}" type="slidenum">
              <a:rPr lang="en-US" smtClean="0"/>
              <a:pPr/>
              <a:t>32</a:t>
            </a:fld>
            <a:endParaRPr lang="en-US" sz="1400"/>
          </a:p>
        </p:txBody>
      </p:sp>
      <p:sp>
        <p:nvSpPr>
          <p:cNvPr id="3" name="Content Placeholder 1">
            <a:extLst>
              <a:ext uri="{FF2B5EF4-FFF2-40B4-BE49-F238E27FC236}">
                <a16:creationId xmlns:a16="http://schemas.microsoft.com/office/drawing/2014/main" id="{E0C735D4-AEF7-5BAC-9E14-0720FB90C393}"/>
              </a:ext>
            </a:extLst>
          </p:cNvPr>
          <p:cNvSpPr>
            <a:spLocks noGrp="1"/>
          </p:cNvSpPr>
          <p:nvPr>
            <p:ph idx="1"/>
          </p:nvPr>
        </p:nvSpPr>
        <p:spPr>
          <a:xfrm>
            <a:off x="331771" y="1042989"/>
            <a:ext cx="11678023" cy="5129825"/>
          </a:xfrm>
        </p:spPr>
        <p:txBody>
          <a:bodyPr vert="horz" lIns="91440" tIns="45720" rIns="91440" bIns="45720" rtlCol="0" anchor="t">
            <a:normAutofit/>
          </a:bodyPr>
          <a:lstStyle/>
          <a:p>
            <a:r>
              <a:rPr lang="en-US" b="1" dirty="0"/>
              <a:t>Level of Information</a:t>
            </a:r>
          </a:p>
          <a:p>
            <a:pPr marL="457200" lvl="1">
              <a:spcBef>
                <a:spcPts val="0"/>
              </a:spcBef>
            </a:pPr>
            <a:r>
              <a:rPr lang="en-US" dirty="0">
                <a:ea typeface="Calibri" panose="020F0502020204030204" pitchFamily="34" charset="0"/>
              </a:rPr>
              <a:t>A description of the completeness and quality of the non-graphical information attached to the model elements.</a:t>
            </a:r>
          </a:p>
          <a:p>
            <a:pPr marL="457200" lvl="1">
              <a:spcBef>
                <a:spcPts val="0"/>
              </a:spcBef>
            </a:pPr>
            <a:r>
              <a:rPr lang="en-US" dirty="0">
                <a:ea typeface="Calibri" panose="020F0502020204030204" pitchFamily="34" charset="0"/>
              </a:rPr>
              <a:t>PennDOT will use Element Information Designation (EID) for definition in models.</a:t>
            </a:r>
          </a:p>
          <a:p>
            <a:pPr marL="228600" lvl="1" indent="0">
              <a:spcBef>
                <a:spcPts val="0"/>
              </a:spcBef>
              <a:buNone/>
            </a:pPr>
            <a:endParaRPr lang="en-US" dirty="0">
              <a:ea typeface="Calibri" panose="020F0502020204030204" pitchFamily="34" charset="0"/>
            </a:endParaRPr>
          </a:p>
          <a:p>
            <a:pPr marL="457200" lvl="1">
              <a:spcBef>
                <a:spcPts val="0"/>
              </a:spcBef>
            </a:pPr>
            <a:endParaRPr lang="en-US" sz="1400" dirty="0">
              <a:effectLst/>
              <a:latin typeface="Arial"/>
              <a:ea typeface="Calibri" panose="020F0502020204030204" pitchFamily="34" charset="0"/>
              <a:cs typeface="Arial"/>
            </a:endParaRPr>
          </a:p>
        </p:txBody>
      </p:sp>
      <p:pic>
        <p:nvPicPr>
          <p:cNvPr id="5" name="Picture 4">
            <a:extLst>
              <a:ext uri="{FF2B5EF4-FFF2-40B4-BE49-F238E27FC236}">
                <a16:creationId xmlns:a16="http://schemas.microsoft.com/office/drawing/2014/main" id="{149B3618-2E50-6DFA-6443-3B2398A1C504}"/>
              </a:ext>
            </a:extLst>
          </p:cNvPr>
          <p:cNvPicPr>
            <a:picLocks noChangeAspect="1"/>
          </p:cNvPicPr>
          <p:nvPr/>
        </p:nvPicPr>
        <p:blipFill>
          <a:blip r:embed="rId3"/>
          <a:stretch>
            <a:fillRect/>
          </a:stretch>
        </p:blipFill>
        <p:spPr>
          <a:xfrm>
            <a:off x="2021840" y="2565597"/>
            <a:ext cx="10119390" cy="4218569"/>
          </a:xfrm>
          <a:prstGeom prst="rect">
            <a:avLst/>
          </a:prstGeom>
        </p:spPr>
      </p:pic>
    </p:spTree>
    <p:extLst>
      <p:ext uri="{BB962C8B-B14F-4D97-AF65-F5344CB8AC3E}">
        <p14:creationId xmlns:p14="http://schemas.microsoft.com/office/powerpoint/2010/main" val="3192575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AC2F3C-C91B-737D-9348-947B6B15FC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4A2432-1A40-5DB8-9E7F-7CD1BD7D3530}"/>
              </a:ext>
            </a:extLst>
          </p:cNvPr>
          <p:cNvSpPr>
            <a:spLocks noGrp="1"/>
          </p:cNvSpPr>
          <p:nvPr>
            <p:ph type="title"/>
          </p:nvPr>
        </p:nvSpPr>
        <p:spPr/>
        <p:txBody>
          <a:bodyPr/>
          <a:lstStyle/>
          <a:p>
            <a:r>
              <a:rPr lang="en-US" dirty="0"/>
              <a:t>Definitions</a:t>
            </a:r>
          </a:p>
        </p:txBody>
      </p:sp>
      <p:sp>
        <p:nvSpPr>
          <p:cNvPr id="4" name="Slide Number Placeholder 3">
            <a:extLst>
              <a:ext uri="{FF2B5EF4-FFF2-40B4-BE49-F238E27FC236}">
                <a16:creationId xmlns:a16="http://schemas.microsoft.com/office/drawing/2014/main" id="{FC8CB566-3A17-437B-3667-07A6E3FEE7A0}"/>
              </a:ext>
            </a:extLst>
          </p:cNvPr>
          <p:cNvSpPr>
            <a:spLocks noGrp="1"/>
          </p:cNvSpPr>
          <p:nvPr>
            <p:ph type="sldNum" sz="quarter" idx="12"/>
          </p:nvPr>
        </p:nvSpPr>
        <p:spPr/>
        <p:txBody>
          <a:bodyPr/>
          <a:lstStyle/>
          <a:p>
            <a:fld id="{F7E1A54F-6344-A247-9B9D-D6F9EAD9F47C}" type="slidenum">
              <a:rPr lang="en-US" smtClean="0"/>
              <a:pPr/>
              <a:t>33</a:t>
            </a:fld>
            <a:endParaRPr lang="en-US" sz="1400"/>
          </a:p>
        </p:txBody>
      </p:sp>
      <p:sp>
        <p:nvSpPr>
          <p:cNvPr id="5" name="Content Placeholder 1">
            <a:extLst>
              <a:ext uri="{FF2B5EF4-FFF2-40B4-BE49-F238E27FC236}">
                <a16:creationId xmlns:a16="http://schemas.microsoft.com/office/drawing/2014/main" id="{6C530620-DF55-EE18-10FF-471EE996CA2F}"/>
              </a:ext>
            </a:extLst>
          </p:cNvPr>
          <p:cNvSpPr>
            <a:spLocks noGrp="1"/>
          </p:cNvSpPr>
          <p:nvPr>
            <p:ph idx="1"/>
          </p:nvPr>
        </p:nvSpPr>
        <p:spPr>
          <a:xfrm>
            <a:off x="331771" y="1096903"/>
            <a:ext cx="11022029" cy="5221466"/>
          </a:xfrm>
        </p:spPr>
        <p:txBody>
          <a:bodyPr/>
          <a:lstStyle/>
          <a:p>
            <a:r>
              <a:rPr lang="en-US" b="1" dirty="0"/>
              <a:t>Base Model </a:t>
            </a:r>
          </a:p>
          <a:p>
            <a:pPr lvl="1"/>
            <a:r>
              <a:rPr lang="en-US" dirty="0"/>
              <a:t>Takes advantage of the current software capabilities as much as possible.</a:t>
            </a:r>
          </a:p>
          <a:p>
            <a:pPr lvl="1"/>
            <a:r>
              <a:rPr lang="en-US" dirty="0"/>
              <a:t>Advantageous for elements to remain in the “</a:t>
            </a:r>
            <a:r>
              <a:rPr lang="en-US" i="1" dirty="0"/>
              <a:t>Base”</a:t>
            </a:r>
            <a:r>
              <a:rPr lang="en-US" dirty="0"/>
              <a:t> status for as long as possible throughout the design process.</a:t>
            </a:r>
          </a:p>
          <a:p>
            <a:r>
              <a:rPr lang="en-US" b="1" dirty="0"/>
              <a:t>Refined Model</a:t>
            </a:r>
          </a:p>
          <a:p>
            <a:pPr lvl="1"/>
            <a:r>
              <a:rPr lang="en-US" dirty="0"/>
              <a:t>When the Level of Detail or information needed for the general design process, or a specific submission exceeds that which can be provided as a “</a:t>
            </a:r>
            <a:r>
              <a:rPr lang="en-US" i="1" dirty="0"/>
              <a:t>Base”</a:t>
            </a:r>
            <a:r>
              <a:rPr lang="en-US" dirty="0"/>
              <a:t> element.</a:t>
            </a:r>
          </a:p>
        </p:txBody>
      </p:sp>
    </p:spTree>
    <p:extLst>
      <p:ext uri="{BB962C8B-B14F-4D97-AF65-F5344CB8AC3E}">
        <p14:creationId xmlns:p14="http://schemas.microsoft.com/office/powerpoint/2010/main" val="370156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500"/>
                                        <p:tgtEl>
                                          <p:spTgt spid="5">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
                                            <p:txEl>
                                              <p:pRg st="3" end="3"/>
                                            </p:txEl>
                                          </p:spTgt>
                                        </p:tgtEl>
                                        <p:attrNameLst>
                                          <p:attrName>style.visibility</p:attrName>
                                        </p:attrNameLst>
                                      </p:cBhvr>
                                      <p:to>
                                        <p:strVal val="visible"/>
                                      </p:to>
                                    </p:set>
                                    <p:animEffect transition="in" filter="fade">
                                      <p:cBhvr>
                                        <p:cTn id="20" dur="500"/>
                                        <p:tgtEl>
                                          <p:spTgt spid="5">
                                            <p:txEl>
                                              <p:pRg st="3" end="3"/>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Effect transition="in" filter="fade">
                                      <p:cBhvr>
                                        <p:cTn id="23"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3F3FB4-3F3F-2206-1BF0-83B386659F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650B45-A899-9A3F-A9CD-C7A6D88E1B19}"/>
              </a:ext>
            </a:extLst>
          </p:cNvPr>
          <p:cNvSpPr>
            <a:spLocks noGrp="1"/>
          </p:cNvSpPr>
          <p:nvPr>
            <p:ph type="title"/>
          </p:nvPr>
        </p:nvSpPr>
        <p:spPr/>
        <p:txBody>
          <a:bodyPr/>
          <a:lstStyle/>
          <a:p>
            <a:r>
              <a:rPr lang="en-US" dirty="0"/>
              <a:t>Definitions</a:t>
            </a:r>
          </a:p>
        </p:txBody>
      </p:sp>
      <p:sp>
        <p:nvSpPr>
          <p:cNvPr id="4" name="Slide Number Placeholder 3">
            <a:extLst>
              <a:ext uri="{FF2B5EF4-FFF2-40B4-BE49-F238E27FC236}">
                <a16:creationId xmlns:a16="http://schemas.microsoft.com/office/drawing/2014/main" id="{8F38B151-5361-C237-0B7F-ABEC6F1610D2}"/>
              </a:ext>
            </a:extLst>
          </p:cNvPr>
          <p:cNvSpPr>
            <a:spLocks noGrp="1"/>
          </p:cNvSpPr>
          <p:nvPr>
            <p:ph type="sldNum" sz="quarter" idx="12"/>
          </p:nvPr>
        </p:nvSpPr>
        <p:spPr/>
        <p:txBody>
          <a:bodyPr/>
          <a:lstStyle/>
          <a:p>
            <a:fld id="{F7E1A54F-6344-A247-9B9D-D6F9EAD9F47C}" type="slidenum">
              <a:rPr lang="en-US" smtClean="0"/>
              <a:pPr/>
              <a:t>34</a:t>
            </a:fld>
            <a:endParaRPr lang="en-US" sz="1400"/>
          </a:p>
        </p:txBody>
      </p:sp>
      <p:pic>
        <p:nvPicPr>
          <p:cNvPr id="3" name="Picture 2">
            <a:extLst>
              <a:ext uri="{FF2B5EF4-FFF2-40B4-BE49-F238E27FC236}">
                <a16:creationId xmlns:a16="http://schemas.microsoft.com/office/drawing/2014/main" id="{B528B048-4484-E860-F0AB-5CF3C0C1FE9B}"/>
              </a:ext>
            </a:extLst>
          </p:cNvPr>
          <p:cNvPicPr>
            <a:picLocks noChangeAspect="1"/>
          </p:cNvPicPr>
          <p:nvPr/>
        </p:nvPicPr>
        <p:blipFill>
          <a:blip r:embed="rId3"/>
          <a:srcRect/>
          <a:stretch/>
        </p:blipFill>
        <p:spPr>
          <a:xfrm>
            <a:off x="25597" y="1172908"/>
            <a:ext cx="6514351" cy="2854943"/>
          </a:xfrm>
          <a:prstGeom prst="rect">
            <a:avLst/>
          </a:prstGeom>
          <a:ln>
            <a:solidFill>
              <a:schemeClr val="tx1"/>
            </a:solidFill>
          </a:ln>
        </p:spPr>
      </p:pic>
      <p:pic>
        <p:nvPicPr>
          <p:cNvPr id="5" name="Picture 4">
            <a:extLst>
              <a:ext uri="{FF2B5EF4-FFF2-40B4-BE49-F238E27FC236}">
                <a16:creationId xmlns:a16="http://schemas.microsoft.com/office/drawing/2014/main" id="{F2321C36-7ED7-2AF2-9AB6-2A784DA1F325}"/>
              </a:ext>
            </a:extLst>
          </p:cNvPr>
          <p:cNvPicPr>
            <a:picLocks noChangeAspect="1"/>
          </p:cNvPicPr>
          <p:nvPr/>
        </p:nvPicPr>
        <p:blipFill>
          <a:blip r:embed="rId4"/>
          <a:srcRect/>
          <a:stretch/>
        </p:blipFill>
        <p:spPr>
          <a:xfrm>
            <a:off x="4724399" y="3170672"/>
            <a:ext cx="6478245" cy="3001527"/>
          </a:xfrm>
          <a:prstGeom prst="rect">
            <a:avLst/>
          </a:prstGeom>
          <a:ln>
            <a:solidFill>
              <a:schemeClr val="tx1"/>
            </a:solidFill>
          </a:ln>
        </p:spPr>
      </p:pic>
      <p:sp>
        <p:nvSpPr>
          <p:cNvPr id="6" name="TextBox 5">
            <a:extLst>
              <a:ext uri="{FF2B5EF4-FFF2-40B4-BE49-F238E27FC236}">
                <a16:creationId xmlns:a16="http://schemas.microsoft.com/office/drawing/2014/main" id="{DD4DC54E-CB42-D1B4-C66A-BB4E135977D4}"/>
              </a:ext>
            </a:extLst>
          </p:cNvPr>
          <p:cNvSpPr txBox="1"/>
          <p:nvPr/>
        </p:nvSpPr>
        <p:spPr>
          <a:xfrm>
            <a:off x="25597" y="3565645"/>
            <a:ext cx="1654139" cy="461665"/>
          </a:xfrm>
          <a:prstGeom prst="rect">
            <a:avLst/>
          </a:prstGeom>
          <a:solidFill>
            <a:schemeClr val="bg1"/>
          </a:solidFill>
          <a:ln>
            <a:solidFill>
              <a:schemeClr val="tx1"/>
            </a:solidFill>
          </a:ln>
        </p:spPr>
        <p:txBody>
          <a:bodyPr wrap="square" rtlCol="0">
            <a:spAutoFit/>
          </a:bodyPr>
          <a:lstStyle/>
          <a:p>
            <a:pPr algn="ctr"/>
            <a:r>
              <a:rPr lang="en-US" sz="2400" dirty="0"/>
              <a:t>Base Model</a:t>
            </a:r>
          </a:p>
        </p:txBody>
      </p:sp>
      <p:sp>
        <p:nvSpPr>
          <p:cNvPr id="7" name="TextBox 6">
            <a:extLst>
              <a:ext uri="{FF2B5EF4-FFF2-40B4-BE49-F238E27FC236}">
                <a16:creationId xmlns:a16="http://schemas.microsoft.com/office/drawing/2014/main" id="{B98DE687-4583-0AB3-E2E4-69F0E265DEA4}"/>
              </a:ext>
            </a:extLst>
          </p:cNvPr>
          <p:cNvSpPr txBox="1"/>
          <p:nvPr/>
        </p:nvSpPr>
        <p:spPr>
          <a:xfrm>
            <a:off x="4724400" y="5710534"/>
            <a:ext cx="2006671" cy="461665"/>
          </a:xfrm>
          <a:prstGeom prst="rect">
            <a:avLst/>
          </a:prstGeom>
          <a:solidFill>
            <a:schemeClr val="bg1"/>
          </a:solidFill>
          <a:ln>
            <a:solidFill>
              <a:schemeClr val="tx1"/>
            </a:solidFill>
          </a:ln>
        </p:spPr>
        <p:txBody>
          <a:bodyPr wrap="square" rtlCol="0">
            <a:spAutoFit/>
          </a:bodyPr>
          <a:lstStyle/>
          <a:p>
            <a:pPr algn="ctr"/>
            <a:r>
              <a:rPr lang="en-US" sz="2400" dirty="0"/>
              <a:t>Refined Model</a:t>
            </a:r>
          </a:p>
        </p:txBody>
      </p:sp>
    </p:spTree>
    <p:extLst>
      <p:ext uri="{BB962C8B-B14F-4D97-AF65-F5344CB8AC3E}">
        <p14:creationId xmlns:p14="http://schemas.microsoft.com/office/powerpoint/2010/main" val="14060561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12FB60-3E5A-1096-B1C6-62348F6F04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6F59AD-6288-DB15-46B8-5347DB6DAABA}"/>
              </a:ext>
            </a:extLst>
          </p:cNvPr>
          <p:cNvSpPr>
            <a:spLocks noGrp="1"/>
          </p:cNvSpPr>
          <p:nvPr>
            <p:ph type="title"/>
          </p:nvPr>
        </p:nvSpPr>
        <p:spPr/>
        <p:txBody>
          <a:bodyPr/>
          <a:lstStyle/>
          <a:p>
            <a:r>
              <a:rPr lang="en-US" dirty="0"/>
              <a:t>Base Model</a:t>
            </a:r>
          </a:p>
        </p:txBody>
      </p:sp>
      <p:sp>
        <p:nvSpPr>
          <p:cNvPr id="4" name="Slide Number Placeholder 3">
            <a:extLst>
              <a:ext uri="{FF2B5EF4-FFF2-40B4-BE49-F238E27FC236}">
                <a16:creationId xmlns:a16="http://schemas.microsoft.com/office/drawing/2014/main" id="{DF2BBDCE-9C13-47FF-7549-EA05CE8605A4}"/>
              </a:ext>
            </a:extLst>
          </p:cNvPr>
          <p:cNvSpPr>
            <a:spLocks noGrp="1"/>
          </p:cNvSpPr>
          <p:nvPr>
            <p:ph type="sldNum" sz="quarter" idx="12"/>
          </p:nvPr>
        </p:nvSpPr>
        <p:spPr/>
        <p:txBody>
          <a:bodyPr/>
          <a:lstStyle/>
          <a:p>
            <a:fld id="{F7E1A54F-6344-A247-9B9D-D6F9EAD9F47C}" type="slidenum">
              <a:rPr lang="en-US" smtClean="0"/>
              <a:pPr/>
              <a:t>35</a:t>
            </a:fld>
            <a:endParaRPr lang="en-US" sz="1400"/>
          </a:p>
        </p:txBody>
      </p:sp>
      <p:pic>
        <p:nvPicPr>
          <p:cNvPr id="7" name="Picture 6">
            <a:extLst>
              <a:ext uri="{FF2B5EF4-FFF2-40B4-BE49-F238E27FC236}">
                <a16:creationId xmlns:a16="http://schemas.microsoft.com/office/drawing/2014/main" id="{6ADB1234-89AC-DC90-8227-A3416CC653FD}"/>
              </a:ext>
            </a:extLst>
          </p:cNvPr>
          <p:cNvPicPr>
            <a:picLocks noChangeAspect="1"/>
          </p:cNvPicPr>
          <p:nvPr/>
        </p:nvPicPr>
        <p:blipFill>
          <a:blip r:embed="rId3"/>
          <a:stretch>
            <a:fillRect/>
          </a:stretch>
        </p:blipFill>
        <p:spPr bwMode="gray">
          <a:xfrm>
            <a:off x="512728" y="1203404"/>
            <a:ext cx="11141619" cy="4864135"/>
          </a:xfrm>
          <a:prstGeom prst="rect">
            <a:avLst/>
          </a:prstGeom>
          <a:ln>
            <a:noFill/>
          </a:ln>
        </p:spPr>
      </p:pic>
    </p:spTree>
    <p:extLst>
      <p:ext uri="{BB962C8B-B14F-4D97-AF65-F5344CB8AC3E}">
        <p14:creationId xmlns:p14="http://schemas.microsoft.com/office/powerpoint/2010/main" val="1638503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B6A286-FB3F-4392-B200-EFCA8714B0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8B3B46-46AC-9BBB-70C7-9EB5761ECA44}"/>
              </a:ext>
            </a:extLst>
          </p:cNvPr>
          <p:cNvSpPr>
            <a:spLocks noGrp="1"/>
          </p:cNvSpPr>
          <p:nvPr>
            <p:ph type="title"/>
          </p:nvPr>
        </p:nvSpPr>
        <p:spPr/>
        <p:txBody>
          <a:bodyPr/>
          <a:lstStyle/>
          <a:p>
            <a:r>
              <a:rPr lang="en-US" dirty="0"/>
              <a:t>Refined Model</a:t>
            </a:r>
          </a:p>
        </p:txBody>
      </p:sp>
      <p:sp>
        <p:nvSpPr>
          <p:cNvPr id="4" name="Slide Number Placeholder 3">
            <a:extLst>
              <a:ext uri="{FF2B5EF4-FFF2-40B4-BE49-F238E27FC236}">
                <a16:creationId xmlns:a16="http://schemas.microsoft.com/office/drawing/2014/main" id="{6635CD3B-F267-3602-0F83-4D255CEEC42F}"/>
              </a:ext>
            </a:extLst>
          </p:cNvPr>
          <p:cNvSpPr>
            <a:spLocks noGrp="1"/>
          </p:cNvSpPr>
          <p:nvPr>
            <p:ph type="sldNum" sz="quarter" idx="12"/>
          </p:nvPr>
        </p:nvSpPr>
        <p:spPr/>
        <p:txBody>
          <a:bodyPr/>
          <a:lstStyle/>
          <a:p>
            <a:fld id="{F7E1A54F-6344-A247-9B9D-D6F9EAD9F47C}" type="slidenum">
              <a:rPr lang="en-US" smtClean="0"/>
              <a:pPr/>
              <a:t>36</a:t>
            </a:fld>
            <a:endParaRPr lang="en-US" sz="1400"/>
          </a:p>
        </p:txBody>
      </p:sp>
      <p:pic>
        <p:nvPicPr>
          <p:cNvPr id="7" name="Picture 6">
            <a:extLst>
              <a:ext uri="{FF2B5EF4-FFF2-40B4-BE49-F238E27FC236}">
                <a16:creationId xmlns:a16="http://schemas.microsoft.com/office/drawing/2014/main" id="{D1B5894F-D2B5-FDD4-465D-802AAAD2ED4B}"/>
              </a:ext>
            </a:extLst>
          </p:cNvPr>
          <p:cNvPicPr>
            <a:picLocks noChangeAspect="1"/>
          </p:cNvPicPr>
          <p:nvPr/>
        </p:nvPicPr>
        <p:blipFill>
          <a:blip r:embed="rId3"/>
          <a:srcRect/>
          <a:stretch/>
        </p:blipFill>
        <p:spPr bwMode="gray">
          <a:xfrm>
            <a:off x="829354" y="1203404"/>
            <a:ext cx="10508367" cy="4864135"/>
          </a:xfrm>
          <a:prstGeom prst="rect">
            <a:avLst/>
          </a:prstGeom>
          <a:ln>
            <a:noFill/>
          </a:ln>
        </p:spPr>
      </p:pic>
    </p:spTree>
    <p:extLst>
      <p:ext uri="{BB962C8B-B14F-4D97-AF65-F5344CB8AC3E}">
        <p14:creationId xmlns:p14="http://schemas.microsoft.com/office/powerpoint/2010/main" val="25646601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B423A8-74C2-1C51-809B-EDE8B7EE42B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065958A-244C-0DE6-1B66-E7B992FEF6FD}"/>
              </a:ext>
            </a:extLst>
          </p:cNvPr>
          <p:cNvPicPr>
            <a:picLocks noChangeAspect="1"/>
          </p:cNvPicPr>
          <p:nvPr/>
        </p:nvPicPr>
        <p:blipFill>
          <a:blip r:embed="rId3"/>
          <a:srcRect l="5011" r="5011"/>
          <a:stretch/>
        </p:blipFill>
        <p:spPr bwMode="auto">
          <a:xfrm>
            <a:off x="1466543" y="2531389"/>
            <a:ext cx="8752483" cy="3728923"/>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FDDEB045-800D-B575-081E-560D91DF0616}"/>
              </a:ext>
            </a:extLst>
          </p:cNvPr>
          <p:cNvSpPr>
            <a:spLocks noGrp="1"/>
          </p:cNvSpPr>
          <p:nvPr>
            <p:ph type="title"/>
          </p:nvPr>
        </p:nvSpPr>
        <p:spPr/>
        <p:txBody>
          <a:bodyPr/>
          <a:lstStyle/>
          <a:p>
            <a:r>
              <a:rPr lang="en-US" dirty="0"/>
              <a:t>Culvert Modeling Workflow</a:t>
            </a:r>
          </a:p>
        </p:txBody>
      </p:sp>
      <p:sp>
        <p:nvSpPr>
          <p:cNvPr id="4" name="Slide Number Placeholder 3">
            <a:extLst>
              <a:ext uri="{FF2B5EF4-FFF2-40B4-BE49-F238E27FC236}">
                <a16:creationId xmlns:a16="http://schemas.microsoft.com/office/drawing/2014/main" id="{F72B0C89-F404-3F94-E5B4-40183B40FA77}"/>
              </a:ext>
            </a:extLst>
          </p:cNvPr>
          <p:cNvSpPr>
            <a:spLocks noGrp="1"/>
          </p:cNvSpPr>
          <p:nvPr>
            <p:ph type="sldNum" sz="quarter" idx="12"/>
          </p:nvPr>
        </p:nvSpPr>
        <p:spPr/>
        <p:txBody>
          <a:bodyPr/>
          <a:lstStyle/>
          <a:p>
            <a:fld id="{F7E1A54F-6344-A247-9B9D-D6F9EAD9F47C}" type="slidenum">
              <a:rPr lang="en-US" smtClean="0"/>
              <a:pPr/>
              <a:t>37</a:t>
            </a:fld>
            <a:endParaRPr lang="en-US" sz="1400"/>
          </a:p>
        </p:txBody>
      </p:sp>
      <p:sp>
        <p:nvSpPr>
          <p:cNvPr id="5" name="Content Placeholder 1">
            <a:extLst>
              <a:ext uri="{FF2B5EF4-FFF2-40B4-BE49-F238E27FC236}">
                <a16:creationId xmlns:a16="http://schemas.microsoft.com/office/drawing/2014/main" id="{98C8A151-FF55-ABE2-ADF1-0BF8F7D6EC5E}"/>
              </a:ext>
            </a:extLst>
          </p:cNvPr>
          <p:cNvSpPr>
            <a:spLocks noGrp="1"/>
          </p:cNvSpPr>
          <p:nvPr>
            <p:ph idx="1"/>
          </p:nvPr>
        </p:nvSpPr>
        <p:spPr>
          <a:xfrm>
            <a:off x="331771" y="1096903"/>
            <a:ext cx="11022029" cy="1469316"/>
          </a:xfrm>
        </p:spPr>
        <p:txBody>
          <a:bodyPr/>
          <a:lstStyle/>
          <a:p>
            <a:r>
              <a:rPr lang="en-US" dirty="0"/>
              <a:t>There is no “culvert” button within OBD</a:t>
            </a:r>
          </a:p>
          <a:p>
            <a:r>
              <a:rPr lang="en-US" dirty="0"/>
              <a:t>Re-purposing and extending current tools and templates</a:t>
            </a:r>
          </a:p>
          <a:p>
            <a:r>
              <a:rPr lang="en-US" dirty="0"/>
              <a:t>Building on existing bridge modeling workflows</a:t>
            </a:r>
          </a:p>
        </p:txBody>
      </p:sp>
    </p:spTree>
    <p:extLst>
      <p:ext uri="{BB962C8B-B14F-4D97-AF65-F5344CB8AC3E}">
        <p14:creationId xmlns:p14="http://schemas.microsoft.com/office/powerpoint/2010/main" val="2589653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D1530-93BE-326A-79C2-8F6575DB2C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953E85-8F29-EDB1-0718-EC1363A4CE26}"/>
              </a:ext>
            </a:extLst>
          </p:cNvPr>
          <p:cNvSpPr>
            <a:spLocks noGrp="1"/>
          </p:cNvSpPr>
          <p:nvPr>
            <p:ph type="title"/>
          </p:nvPr>
        </p:nvSpPr>
        <p:spPr/>
        <p:txBody>
          <a:bodyPr/>
          <a:lstStyle/>
          <a:p>
            <a:r>
              <a:rPr lang="en-US" dirty="0"/>
              <a:t>Culvert Modeling Workflow</a:t>
            </a:r>
          </a:p>
        </p:txBody>
      </p:sp>
      <p:sp>
        <p:nvSpPr>
          <p:cNvPr id="4" name="Slide Number Placeholder 3">
            <a:extLst>
              <a:ext uri="{FF2B5EF4-FFF2-40B4-BE49-F238E27FC236}">
                <a16:creationId xmlns:a16="http://schemas.microsoft.com/office/drawing/2014/main" id="{2378CEEB-6CE4-6283-3001-EEB5FF7F20CB}"/>
              </a:ext>
            </a:extLst>
          </p:cNvPr>
          <p:cNvSpPr>
            <a:spLocks noGrp="1"/>
          </p:cNvSpPr>
          <p:nvPr>
            <p:ph type="sldNum" sz="quarter" idx="12"/>
          </p:nvPr>
        </p:nvSpPr>
        <p:spPr/>
        <p:txBody>
          <a:bodyPr/>
          <a:lstStyle/>
          <a:p>
            <a:fld id="{F7E1A54F-6344-A247-9B9D-D6F9EAD9F47C}" type="slidenum">
              <a:rPr lang="en-US" smtClean="0"/>
              <a:pPr/>
              <a:t>38</a:t>
            </a:fld>
            <a:endParaRPr lang="en-US" sz="1400"/>
          </a:p>
        </p:txBody>
      </p:sp>
      <p:pic>
        <p:nvPicPr>
          <p:cNvPr id="8" name="Picture 7">
            <a:extLst>
              <a:ext uri="{FF2B5EF4-FFF2-40B4-BE49-F238E27FC236}">
                <a16:creationId xmlns:a16="http://schemas.microsoft.com/office/drawing/2014/main" id="{671E8EDA-05B0-4EDF-3CE1-F05BC2A69F2D}"/>
              </a:ext>
            </a:extLst>
          </p:cNvPr>
          <p:cNvPicPr>
            <a:picLocks noChangeAspect="1"/>
          </p:cNvPicPr>
          <p:nvPr/>
        </p:nvPicPr>
        <p:blipFill>
          <a:blip r:embed="rId3"/>
          <a:srcRect t="13472" b="13472"/>
          <a:stretch/>
        </p:blipFill>
        <p:spPr bwMode="auto">
          <a:xfrm>
            <a:off x="231209" y="1163813"/>
            <a:ext cx="11729581" cy="499729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972637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CA4EAB-4657-24BD-DB95-62F7FD5778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2B49B1-AE7F-1D5E-E5B4-5DA6C3CA679D}"/>
              </a:ext>
            </a:extLst>
          </p:cNvPr>
          <p:cNvSpPr>
            <a:spLocks noGrp="1"/>
          </p:cNvSpPr>
          <p:nvPr>
            <p:ph type="title"/>
          </p:nvPr>
        </p:nvSpPr>
        <p:spPr/>
        <p:txBody>
          <a:bodyPr/>
          <a:lstStyle/>
          <a:p>
            <a:r>
              <a:rPr lang="en-US" dirty="0"/>
              <a:t>Infrastructure Cloud</a:t>
            </a:r>
          </a:p>
        </p:txBody>
      </p:sp>
      <p:sp>
        <p:nvSpPr>
          <p:cNvPr id="4" name="Slide Number Placeholder 3">
            <a:extLst>
              <a:ext uri="{FF2B5EF4-FFF2-40B4-BE49-F238E27FC236}">
                <a16:creationId xmlns:a16="http://schemas.microsoft.com/office/drawing/2014/main" id="{19A527E5-7065-1A67-C9BA-D91224D59CF5}"/>
              </a:ext>
            </a:extLst>
          </p:cNvPr>
          <p:cNvSpPr>
            <a:spLocks noGrp="1"/>
          </p:cNvSpPr>
          <p:nvPr>
            <p:ph type="sldNum" sz="quarter" idx="12"/>
          </p:nvPr>
        </p:nvSpPr>
        <p:spPr/>
        <p:txBody>
          <a:bodyPr/>
          <a:lstStyle/>
          <a:p>
            <a:fld id="{F7E1A54F-6344-A247-9B9D-D6F9EAD9F47C}" type="slidenum">
              <a:rPr lang="en-US" smtClean="0"/>
              <a:pPr/>
              <a:t>39</a:t>
            </a:fld>
            <a:endParaRPr lang="en-US" sz="1400"/>
          </a:p>
        </p:txBody>
      </p:sp>
      <p:pic>
        <p:nvPicPr>
          <p:cNvPr id="5" name="Picture 4">
            <a:extLst>
              <a:ext uri="{FF2B5EF4-FFF2-40B4-BE49-F238E27FC236}">
                <a16:creationId xmlns:a16="http://schemas.microsoft.com/office/drawing/2014/main" id="{5B26D892-703B-0DD4-EAF9-D3BAEBB918DC}"/>
              </a:ext>
            </a:extLst>
          </p:cNvPr>
          <p:cNvPicPr/>
          <p:nvPr/>
        </p:nvPicPr>
        <p:blipFill rotWithShape="1">
          <a:blip r:embed="rId3" cstate="print">
            <a:extLst>
              <a:ext uri="{28A0092B-C50C-407E-A947-70E740481C1C}">
                <a14:useLocalDpi xmlns:a14="http://schemas.microsoft.com/office/drawing/2010/main" val="0"/>
              </a:ext>
            </a:extLst>
          </a:blip>
          <a:srcRect r="10863"/>
          <a:stretch/>
        </p:blipFill>
        <p:spPr bwMode="auto">
          <a:xfrm>
            <a:off x="0" y="1164770"/>
            <a:ext cx="12192000" cy="499093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6241363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A7239-23B5-DD37-A35E-F73A0DA6E3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C6C7E8-F55A-8ABE-009A-0B7A6194EE44}"/>
              </a:ext>
            </a:extLst>
          </p:cNvPr>
          <p:cNvSpPr>
            <a:spLocks noGrp="1"/>
          </p:cNvSpPr>
          <p:nvPr>
            <p:ph type="title"/>
          </p:nvPr>
        </p:nvSpPr>
        <p:spPr/>
        <p:txBody>
          <a:bodyPr/>
          <a:lstStyle/>
          <a:p>
            <a:r>
              <a:rPr lang="en-US" dirty="0"/>
              <a:t>Digital Delivery Directive 2025 Overview</a:t>
            </a:r>
            <a:br>
              <a:rPr lang="en-US" dirty="0"/>
            </a:br>
            <a:endParaRPr lang="en-US" dirty="0"/>
          </a:p>
        </p:txBody>
      </p:sp>
      <p:sp>
        <p:nvSpPr>
          <p:cNvPr id="4" name="Slide Number Placeholder 3">
            <a:extLst>
              <a:ext uri="{FF2B5EF4-FFF2-40B4-BE49-F238E27FC236}">
                <a16:creationId xmlns:a16="http://schemas.microsoft.com/office/drawing/2014/main" id="{E21565EE-F7DA-0DB2-ED38-F5CEF55D4C43}"/>
              </a:ext>
            </a:extLst>
          </p:cNvPr>
          <p:cNvSpPr>
            <a:spLocks noGrp="1"/>
          </p:cNvSpPr>
          <p:nvPr>
            <p:ph type="sldNum" sz="quarter" idx="12"/>
          </p:nvPr>
        </p:nvSpPr>
        <p:spPr/>
        <p:txBody>
          <a:bodyPr/>
          <a:lstStyle/>
          <a:p>
            <a:fld id="{F7E1A54F-6344-A247-9B9D-D6F9EAD9F47C}" type="slidenum">
              <a:rPr lang="en-US" smtClean="0"/>
              <a:pPr/>
              <a:t>4</a:t>
            </a:fld>
            <a:endParaRPr lang="en-US" sz="1400"/>
          </a:p>
        </p:txBody>
      </p:sp>
      <p:sp>
        <p:nvSpPr>
          <p:cNvPr id="5" name="Content Placeholder 1">
            <a:extLst>
              <a:ext uri="{FF2B5EF4-FFF2-40B4-BE49-F238E27FC236}">
                <a16:creationId xmlns:a16="http://schemas.microsoft.com/office/drawing/2014/main" id="{7F7A21C4-9CC3-4D14-9DCA-6E4476561DA0}"/>
              </a:ext>
            </a:extLst>
          </p:cNvPr>
          <p:cNvSpPr>
            <a:spLocks noGrp="1"/>
          </p:cNvSpPr>
          <p:nvPr>
            <p:ph idx="1"/>
          </p:nvPr>
        </p:nvSpPr>
        <p:spPr>
          <a:xfrm>
            <a:off x="157282" y="1166318"/>
            <a:ext cx="3861538" cy="5129825"/>
          </a:xfrm>
        </p:spPr>
        <p:txBody>
          <a:bodyPr/>
          <a:lstStyle/>
          <a:p>
            <a:r>
              <a:rPr lang="en-US" sz="2400" b="1" i="0" dirty="0">
                <a:effectLst/>
              </a:rPr>
              <a:t>Vision</a:t>
            </a:r>
            <a:r>
              <a:rPr lang="en-US" sz="2400" b="0" i="0" dirty="0">
                <a:effectLst/>
              </a:rPr>
              <a:t>: Starting in 2025, construction projects will be bid using 3D digital technology and no longer be in a traditional construction plan format.</a:t>
            </a:r>
          </a:p>
          <a:p>
            <a:pPr marL="0" indent="0">
              <a:buNone/>
            </a:pPr>
            <a:endParaRPr lang="en-US" sz="2400" b="0" i="0" dirty="0">
              <a:effectLst/>
            </a:endParaRPr>
          </a:p>
          <a:p>
            <a:r>
              <a:rPr lang="en-US" sz="2400" dirty="0"/>
              <a:t>Focus to moving from 2D paper-based deliverables to 3D data-based deliverables</a:t>
            </a:r>
          </a:p>
        </p:txBody>
      </p:sp>
      <p:pic>
        <p:nvPicPr>
          <p:cNvPr id="6" name="Picture 5">
            <a:extLst>
              <a:ext uri="{FF2B5EF4-FFF2-40B4-BE49-F238E27FC236}">
                <a16:creationId xmlns:a16="http://schemas.microsoft.com/office/drawing/2014/main" id="{80A3B854-00D7-3EA0-7295-B9D83922F7E2}"/>
              </a:ext>
            </a:extLst>
          </p:cNvPr>
          <p:cNvPicPr>
            <a:picLocks noChangeAspect="1"/>
          </p:cNvPicPr>
          <p:nvPr/>
        </p:nvPicPr>
        <p:blipFill>
          <a:blip r:embed="rId3"/>
          <a:srcRect/>
          <a:stretch/>
        </p:blipFill>
        <p:spPr>
          <a:xfrm>
            <a:off x="4384934" y="1166318"/>
            <a:ext cx="7576494" cy="4261778"/>
          </a:xfrm>
          <a:prstGeom prst="rect">
            <a:avLst/>
          </a:prstGeom>
          <a:ln>
            <a:solidFill>
              <a:schemeClr val="tx1"/>
            </a:solidFill>
          </a:ln>
        </p:spPr>
      </p:pic>
    </p:spTree>
    <p:extLst>
      <p:ext uri="{BB962C8B-B14F-4D97-AF65-F5344CB8AC3E}">
        <p14:creationId xmlns:p14="http://schemas.microsoft.com/office/powerpoint/2010/main" val="885849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EFCC2-4BD9-7DCE-85E6-BF3B64B82A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C05BF5-2987-6915-51BA-BD2633532985}"/>
              </a:ext>
            </a:extLst>
          </p:cNvPr>
          <p:cNvSpPr>
            <a:spLocks noGrp="1"/>
          </p:cNvSpPr>
          <p:nvPr>
            <p:ph type="title"/>
          </p:nvPr>
        </p:nvSpPr>
        <p:spPr/>
        <p:txBody>
          <a:bodyPr/>
          <a:lstStyle/>
          <a:p>
            <a:r>
              <a:rPr lang="en-US" dirty="0"/>
              <a:t>What is Infrastructure Cloud?</a:t>
            </a:r>
          </a:p>
        </p:txBody>
      </p:sp>
      <p:sp>
        <p:nvSpPr>
          <p:cNvPr id="4" name="Slide Number Placeholder 3">
            <a:extLst>
              <a:ext uri="{FF2B5EF4-FFF2-40B4-BE49-F238E27FC236}">
                <a16:creationId xmlns:a16="http://schemas.microsoft.com/office/drawing/2014/main" id="{C89486CD-ED72-14BC-5DCF-AF469333C51F}"/>
              </a:ext>
            </a:extLst>
          </p:cNvPr>
          <p:cNvSpPr>
            <a:spLocks noGrp="1"/>
          </p:cNvSpPr>
          <p:nvPr>
            <p:ph type="sldNum" sz="quarter" idx="12"/>
          </p:nvPr>
        </p:nvSpPr>
        <p:spPr/>
        <p:txBody>
          <a:bodyPr/>
          <a:lstStyle/>
          <a:p>
            <a:fld id="{F7E1A54F-6344-A247-9B9D-D6F9EAD9F47C}" type="slidenum">
              <a:rPr lang="en-US" smtClean="0"/>
              <a:pPr/>
              <a:t>40</a:t>
            </a:fld>
            <a:endParaRPr lang="en-US" sz="1400"/>
          </a:p>
        </p:txBody>
      </p:sp>
      <p:sp>
        <p:nvSpPr>
          <p:cNvPr id="10" name="Content Placeholder 1">
            <a:extLst>
              <a:ext uri="{FF2B5EF4-FFF2-40B4-BE49-F238E27FC236}">
                <a16:creationId xmlns:a16="http://schemas.microsoft.com/office/drawing/2014/main" id="{E19FC3FB-0509-DCC5-941A-1B80742763AF}"/>
              </a:ext>
            </a:extLst>
          </p:cNvPr>
          <p:cNvSpPr>
            <a:spLocks noGrp="1"/>
          </p:cNvSpPr>
          <p:nvPr>
            <p:ph idx="1"/>
          </p:nvPr>
        </p:nvSpPr>
        <p:spPr>
          <a:xfrm>
            <a:off x="331771" y="1047138"/>
            <a:ext cx="11022029" cy="5129825"/>
          </a:xfrm>
        </p:spPr>
        <p:txBody>
          <a:bodyPr vert="horz" lIns="91440" tIns="45720" rIns="91440" bIns="45720" rtlCol="0" anchor="t">
            <a:normAutofit/>
          </a:bodyPr>
          <a:lstStyle/>
          <a:p>
            <a:pPr lvl="1"/>
            <a:r>
              <a:rPr lang="en-US" sz="2800" b="1" dirty="0"/>
              <a:t>Infrastructure Cloud </a:t>
            </a:r>
            <a:r>
              <a:rPr lang="en-US" sz="2800" dirty="0"/>
              <a:t>is the latest version of Bentley’s cloud-based project portal that brings teams and projects together in a collaborative and managed environment.</a:t>
            </a:r>
          </a:p>
        </p:txBody>
      </p:sp>
      <p:pic>
        <p:nvPicPr>
          <p:cNvPr id="11" name="Picture 10" descr="A diagram of a cloud&#10;&#10;AI-generated content may be incorrect.">
            <a:extLst>
              <a:ext uri="{FF2B5EF4-FFF2-40B4-BE49-F238E27FC236}">
                <a16:creationId xmlns:a16="http://schemas.microsoft.com/office/drawing/2014/main" id="{BAFD7B40-39AE-DE9F-E832-31BE56082BAF}"/>
              </a:ext>
            </a:extLst>
          </p:cNvPr>
          <p:cNvPicPr>
            <a:picLocks noChangeAspect="1"/>
          </p:cNvPicPr>
          <p:nvPr/>
        </p:nvPicPr>
        <p:blipFill>
          <a:blip r:embed="rId3"/>
          <a:stretch>
            <a:fillRect/>
          </a:stretch>
        </p:blipFill>
        <p:spPr>
          <a:xfrm>
            <a:off x="3075247" y="2307265"/>
            <a:ext cx="5392892" cy="4129752"/>
          </a:xfrm>
          <a:prstGeom prst="rect">
            <a:avLst/>
          </a:prstGeom>
        </p:spPr>
      </p:pic>
    </p:spTree>
    <p:extLst>
      <p:ext uri="{BB962C8B-B14F-4D97-AF65-F5344CB8AC3E}">
        <p14:creationId xmlns:p14="http://schemas.microsoft.com/office/powerpoint/2010/main" val="33558818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F42DFA-9469-0D72-7A06-F8C99C7429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4F4BA7-7BA6-E91C-82C5-AC99C73D066C}"/>
              </a:ext>
            </a:extLst>
          </p:cNvPr>
          <p:cNvSpPr>
            <a:spLocks noGrp="1"/>
          </p:cNvSpPr>
          <p:nvPr>
            <p:ph type="title"/>
          </p:nvPr>
        </p:nvSpPr>
        <p:spPr/>
        <p:txBody>
          <a:bodyPr/>
          <a:lstStyle/>
          <a:p>
            <a:r>
              <a:rPr lang="en-US" dirty="0"/>
              <a:t>Landing Page / Project Page</a:t>
            </a:r>
          </a:p>
        </p:txBody>
      </p:sp>
      <p:sp>
        <p:nvSpPr>
          <p:cNvPr id="4" name="Slide Number Placeholder 3">
            <a:extLst>
              <a:ext uri="{FF2B5EF4-FFF2-40B4-BE49-F238E27FC236}">
                <a16:creationId xmlns:a16="http://schemas.microsoft.com/office/drawing/2014/main" id="{6500C798-BC1E-A2EA-FC16-3B0DAAFA06AB}"/>
              </a:ext>
            </a:extLst>
          </p:cNvPr>
          <p:cNvSpPr>
            <a:spLocks noGrp="1"/>
          </p:cNvSpPr>
          <p:nvPr>
            <p:ph type="sldNum" sz="quarter" idx="12"/>
          </p:nvPr>
        </p:nvSpPr>
        <p:spPr/>
        <p:txBody>
          <a:bodyPr/>
          <a:lstStyle/>
          <a:p>
            <a:fld id="{F7E1A54F-6344-A247-9B9D-D6F9EAD9F47C}" type="slidenum">
              <a:rPr lang="en-US" smtClean="0"/>
              <a:pPr/>
              <a:t>41</a:t>
            </a:fld>
            <a:endParaRPr lang="en-US" sz="1400"/>
          </a:p>
        </p:txBody>
      </p:sp>
      <p:pic>
        <p:nvPicPr>
          <p:cNvPr id="6" name="Picture 5">
            <a:extLst>
              <a:ext uri="{FF2B5EF4-FFF2-40B4-BE49-F238E27FC236}">
                <a16:creationId xmlns:a16="http://schemas.microsoft.com/office/drawing/2014/main" id="{3243F398-D386-BDA0-AA6C-007CFBD6AC51}"/>
              </a:ext>
            </a:extLst>
          </p:cNvPr>
          <p:cNvPicPr>
            <a:picLocks noChangeAspect="1"/>
          </p:cNvPicPr>
          <p:nvPr/>
        </p:nvPicPr>
        <p:blipFill>
          <a:blip r:embed="rId3"/>
          <a:stretch>
            <a:fillRect/>
          </a:stretch>
        </p:blipFill>
        <p:spPr>
          <a:xfrm>
            <a:off x="182206" y="1160472"/>
            <a:ext cx="6321846" cy="3319087"/>
          </a:xfrm>
          <a:prstGeom prst="rect">
            <a:avLst/>
          </a:prstGeom>
          <a:ln>
            <a:noFill/>
          </a:ln>
          <a:effectLst>
            <a:outerShdw blurRad="292100" dist="139700" dir="2700000" algn="tl" rotWithShape="0">
              <a:srgbClr val="333333">
                <a:alpha val="65000"/>
              </a:srgbClr>
            </a:outerShdw>
          </a:effectLst>
        </p:spPr>
      </p:pic>
      <p:pic>
        <p:nvPicPr>
          <p:cNvPr id="7" name="Content Placeholder 10">
            <a:extLst>
              <a:ext uri="{FF2B5EF4-FFF2-40B4-BE49-F238E27FC236}">
                <a16:creationId xmlns:a16="http://schemas.microsoft.com/office/drawing/2014/main" id="{617CABAF-CC24-7ADB-47B0-969C3DE9D74A}"/>
              </a:ext>
            </a:extLst>
          </p:cNvPr>
          <p:cNvPicPr>
            <a:picLocks noGrp="1" noChangeAspect="1"/>
          </p:cNvPicPr>
          <p:nvPr>
            <p:ph idx="1"/>
          </p:nvPr>
        </p:nvPicPr>
        <p:blipFill>
          <a:blip r:embed="rId4"/>
          <a:stretch>
            <a:fillRect/>
          </a:stretch>
        </p:blipFill>
        <p:spPr>
          <a:xfrm>
            <a:off x="4797489" y="2724470"/>
            <a:ext cx="6440782" cy="352359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35956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0D11D-A344-06B1-81FA-9C18018139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DF95C4-724C-A3C5-B033-4DA8E476786B}"/>
              </a:ext>
            </a:extLst>
          </p:cNvPr>
          <p:cNvSpPr>
            <a:spLocks noGrp="1"/>
          </p:cNvSpPr>
          <p:nvPr>
            <p:ph type="title"/>
          </p:nvPr>
        </p:nvSpPr>
        <p:spPr/>
        <p:txBody>
          <a:bodyPr/>
          <a:lstStyle/>
          <a:p>
            <a:r>
              <a:rPr lang="en-US" dirty="0"/>
              <a:t>What is an </a:t>
            </a:r>
            <a:r>
              <a:rPr lang="en-US" dirty="0" err="1"/>
              <a:t>iModel</a:t>
            </a:r>
            <a:r>
              <a:rPr lang="en-US" dirty="0"/>
              <a:t>?</a:t>
            </a:r>
          </a:p>
        </p:txBody>
      </p:sp>
      <p:sp>
        <p:nvSpPr>
          <p:cNvPr id="4" name="Slide Number Placeholder 3">
            <a:extLst>
              <a:ext uri="{FF2B5EF4-FFF2-40B4-BE49-F238E27FC236}">
                <a16:creationId xmlns:a16="http://schemas.microsoft.com/office/drawing/2014/main" id="{EBD809BC-4AF9-3E2E-237E-F40E3D8142E9}"/>
              </a:ext>
            </a:extLst>
          </p:cNvPr>
          <p:cNvSpPr>
            <a:spLocks noGrp="1"/>
          </p:cNvSpPr>
          <p:nvPr>
            <p:ph type="sldNum" sz="quarter" idx="12"/>
          </p:nvPr>
        </p:nvSpPr>
        <p:spPr/>
        <p:txBody>
          <a:bodyPr/>
          <a:lstStyle/>
          <a:p>
            <a:fld id="{F7E1A54F-6344-A247-9B9D-D6F9EAD9F47C}" type="slidenum">
              <a:rPr lang="en-US" smtClean="0"/>
              <a:pPr/>
              <a:t>42</a:t>
            </a:fld>
            <a:endParaRPr lang="en-US" sz="1400"/>
          </a:p>
        </p:txBody>
      </p:sp>
      <p:sp>
        <p:nvSpPr>
          <p:cNvPr id="3" name="Content Placeholder 1">
            <a:extLst>
              <a:ext uri="{FF2B5EF4-FFF2-40B4-BE49-F238E27FC236}">
                <a16:creationId xmlns:a16="http://schemas.microsoft.com/office/drawing/2014/main" id="{C4D69C9A-0D23-D194-DD49-B0D498A49835}"/>
              </a:ext>
            </a:extLst>
          </p:cNvPr>
          <p:cNvSpPr>
            <a:spLocks noGrp="1"/>
          </p:cNvSpPr>
          <p:nvPr>
            <p:ph idx="1"/>
          </p:nvPr>
        </p:nvSpPr>
        <p:spPr>
          <a:xfrm>
            <a:off x="331771" y="1047138"/>
            <a:ext cx="11022029" cy="5129825"/>
          </a:xfrm>
        </p:spPr>
        <p:txBody>
          <a:bodyPr vert="horz" lIns="91440" tIns="45720" rIns="91440" bIns="45720" rtlCol="0" anchor="t">
            <a:normAutofit/>
          </a:bodyPr>
          <a:lstStyle/>
          <a:p>
            <a:pPr lvl="1"/>
            <a:r>
              <a:rPr lang="en-US" sz="2800" dirty="0"/>
              <a:t>A read-only container file used for sharing and managing project information </a:t>
            </a:r>
          </a:p>
          <a:p>
            <a:pPr marL="457200" lvl="1" indent="0">
              <a:buNone/>
            </a:pPr>
            <a:r>
              <a:rPr lang="en-US" sz="2800" dirty="0"/>
              <a:t>	-  The equivalent of a PDF for 2D and 3D (BIM) content</a:t>
            </a:r>
          </a:p>
        </p:txBody>
      </p:sp>
      <p:sp>
        <p:nvSpPr>
          <p:cNvPr id="6" name="TextBox 5">
            <a:extLst>
              <a:ext uri="{FF2B5EF4-FFF2-40B4-BE49-F238E27FC236}">
                <a16:creationId xmlns:a16="http://schemas.microsoft.com/office/drawing/2014/main" id="{978E3E4D-ACF7-62AC-1A07-1F1F67E507B6}"/>
              </a:ext>
            </a:extLst>
          </p:cNvPr>
          <p:cNvSpPr txBox="1"/>
          <p:nvPr/>
        </p:nvSpPr>
        <p:spPr>
          <a:xfrm>
            <a:off x="5842785" y="2924344"/>
            <a:ext cx="5984438" cy="2308324"/>
          </a:xfrm>
          <a:prstGeom prst="rect">
            <a:avLst/>
          </a:prstGeom>
          <a:noFill/>
        </p:spPr>
        <p:txBody>
          <a:bodyPr wrap="square">
            <a:spAutoFit/>
          </a:bodyPr>
          <a:lstStyle/>
          <a:p>
            <a:r>
              <a:rPr lang="en-US" sz="2400" b="1" dirty="0">
                <a:cs typeface="Arial" panose="020B0604020202020204" pitchFamily="34" charset="0"/>
              </a:rPr>
              <a:t>Key features:</a:t>
            </a:r>
          </a:p>
          <a:p>
            <a:pPr marL="342900" indent="-342900">
              <a:buAutoNum type="arabicPeriod"/>
            </a:pPr>
            <a:r>
              <a:rPr lang="en-US" sz="2400" dirty="0">
                <a:cs typeface="Arial" panose="020B0604020202020204" pitchFamily="34" charset="0"/>
              </a:rPr>
              <a:t>Visualization of complex 2D and 3D designs</a:t>
            </a:r>
          </a:p>
          <a:p>
            <a:pPr marL="342900" indent="-342900">
              <a:buAutoNum type="arabicPeriod"/>
            </a:pPr>
            <a:r>
              <a:rPr lang="en-US" sz="2400" dirty="0">
                <a:cs typeface="Arial" panose="020B0604020202020204" pitchFamily="34" charset="0"/>
              </a:rPr>
              <a:t>Design snapshots at precise times</a:t>
            </a:r>
          </a:p>
          <a:p>
            <a:pPr marL="342900" indent="-342900">
              <a:buAutoNum type="arabicPeriod"/>
            </a:pPr>
            <a:r>
              <a:rPr lang="en-US" sz="2400" dirty="0">
                <a:cs typeface="Arial" panose="020B0604020202020204" pitchFamily="34" charset="0"/>
              </a:rPr>
              <a:t>Can be published locally, or in the cloud</a:t>
            </a:r>
          </a:p>
          <a:p>
            <a:pPr marL="342900" indent="-342900">
              <a:buAutoNum type="arabicPeriod"/>
            </a:pPr>
            <a:r>
              <a:rPr lang="en-US" sz="2400" dirty="0">
                <a:cs typeface="Arial" panose="020B0604020202020204" pitchFamily="34" charset="0"/>
              </a:rPr>
              <a:t>Collection from multiple sources</a:t>
            </a:r>
          </a:p>
          <a:p>
            <a:pPr marL="342900" indent="-342900">
              <a:buAutoNum type="arabicPeriod"/>
            </a:pPr>
            <a:r>
              <a:rPr lang="en-US" sz="2400" dirty="0">
                <a:cs typeface="Arial" panose="020B0604020202020204" pitchFamily="34" charset="0"/>
              </a:rPr>
              <a:t>Share data between software platforms </a:t>
            </a:r>
          </a:p>
        </p:txBody>
      </p:sp>
      <p:pic>
        <p:nvPicPr>
          <p:cNvPr id="7" name="Picture 6">
            <a:extLst>
              <a:ext uri="{FF2B5EF4-FFF2-40B4-BE49-F238E27FC236}">
                <a16:creationId xmlns:a16="http://schemas.microsoft.com/office/drawing/2014/main" id="{2E01929D-8E4C-FAB3-4780-E454D49C4677}"/>
              </a:ext>
            </a:extLst>
          </p:cNvPr>
          <p:cNvPicPr>
            <a:picLocks noChangeAspect="1"/>
          </p:cNvPicPr>
          <p:nvPr/>
        </p:nvPicPr>
        <p:blipFill>
          <a:blip r:embed="rId3"/>
          <a:stretch>
            <a:fillRect/>
          </a:stretch>
        </p:blipFill>
        <p:spPr>
          <a:xfrm>
            <a:off x="607334" y="2908944"/>
            <a:ext cx="4762028" cy="2942826"/>
          </a:xfrm>
          <a:prstGeom prst="rect">
            <a:avLst/>
          </a:prstGeom>
        </p:spPr>
      </p:pic>
    </p:spTree>
    <p:extLst>
      <p:ext uri="{BB962C8B-B14F-4D97-AF65-F5344CB8AC3E}">
        <p14:creationId xmlns:p14="http://schemas.microsoft.com/office/powerpoint/2010/main" val="2286699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Effect transition="in" filter="fade">
                                      <p:cBhvr>
                                        <p:cTn id="18" dur="500"/>
                                        <p:tgtEl>
                                          <p:spTgt spid="6">
                                            <p:txEl>
                                              <p:pRg st="0" end="0"/>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animEffect transition="in" filter="fade">
                                      <p:cBhvr>
                                        <p:cTn id="21" dur="500"/>
                                        <p:tgtEl>
                                          <p:spTgt spid="6">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6">
                                            <p:txEl>
                                              <p:pRg st="2" end="2"/>
                                            </p:txEl>
                                          </p:spTgt>
                                        </p:tgtEl>
                                        <p:attrNameLst>
                                          <p:attrName>style.visibility</p:attrName>
                                        </p:attrNameLst>
                                      </p:cBhvr>
                                      <p:to>
                                        <p:strVal val="visible"/>
                                      </p:to>
                                    </p:set>
                                    <p:animEffect transition="in" filter="fade">
                                      <p:cBhvr>
                                        <p:cTn id="26" dur="500"/>
                                        <p:tgtEl>
                                          <p:spTgt spid="6">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6">
                                            <p:txEl>
                                              <p:pRg st="3" end="3"/>
                                            </p:txEl>
                                          </p:spTgt>
                                        </p:tgtEl>
                                        <p:attrNameLst>
                                          <p:attrName>style.visibility</p:attrName>
                                        </p:attrNameLst>
                                      </p:cBhvr>
                                      <p:to>
                                        <p:strVal val="visible"/>
                                      </p:to>
                                    </p:set>
                                    <p:animEffect transition="in" filter="fade">
                                      <p:cBhvr>
                                        <p:cTn id="31" dur="500"/>
                                        <p:tgtEl>
                                          <p:spTgt spid="6">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6">
                                            <p:txEl>
                                              <p:pRg st="4" end="4"/>
                                            </p:txEl>
                                          </p:spTgt>
                                        </p:tgtEl>
                                        <p:attrNameLst>
                                          <p:attrName>style.visibility</p:attrName>
                                        </p:attrNameLst>
                                      </p:cBhvr>
                                      <p:to>
                                        <p:strVal val="visible"/>
                                      </p:to>
                                    </p:set>
                                    <p:animEffect transition="in" filter="fade">
                                      <p:cBhvr>
                                        <p:cTn id="36" dur="500"/>
                                        <p:tgtEl>
                                          <p:spTgt spid="6">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6">
                                            <p:txEl>
                                              <p:pRg st="5" end="5"/>
                                            </p:txEl>
                                          </p:spTgt>
                                        </p:tgtEl>
                                        <p:attrNameLst>
                                          <p:attrName>style.visibility</p:attrName>
                                        </p:attrNameLst>
                                      </p:cBhvr>
                                      <p:to>
                                        <p:strVal val="visible"/>
                                      </p:to>
                                    </p:set>
                                    <p:animEffect transition="in" filter="fade">
                                      <p:cBhvr>
                                        <p:cTn id="41"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6CC1E-CD11-7D1C-6C8B-490E9A3809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26D053-BA45-0A7C-4280-62874801BBFB}"/>
              </a:ext>
            </a:extLst>
          </p:cNvPr>
          <p:cNvSpPr>
            <a:spLocks noGrp="1"/>
          </p:cNvSpPr>
          <p:nvPr>
            <p:ph type="title"/>
          </p:nvPr>
        </p:nvSpPr>
        <p:spPr/>
        <p:txBody>
          <a:bodyPr/>
          <a:lstStyle/>
          <a:p>
            <a:r>
              <a:rPr lang="en-US" dirty="0" err="1"/>
              <a:t>iModel</a:t>
            </a:r>
            <a:r>
              <a:rPr lang="en-US" dirty="0"/>
              <a:t> Example</a:t>
            </a:r>
          </a:p>
        </p:txBody>
      </p:sp>
      <p:sp>
        <p:nvSpPr>
          <p:cNvPr id="4" name="Slide Number Placeholder 3">
            <a:extLst>
              <a:ext uri="{FF2B5EF4-FFF2-40B4-BE49-F238E27FC236}">
                <a16:creationId xmlns:a16="http://schemas.microsoft.com/office/drawing/2014/main" id="{59ED21AA-6399-25DE-5A51-2BA5ADF0F67B}"/>
              </a:ext>
            </a:extLst>
          </p:cNvPr>
          <p:cNvSpPr>
            <a:spLocks noGrp="1"/>
          </p:cNvSpPr>
          <p:nvPr>
            <p:ph type="sldNum" sz="quarter" idx="12"/>
          </p:nvPr>
        </p:nvSpPr>
        <p:spPr/>
        <p:txBody>
          <a:bodyPr/>
          <a:lstStyle/>
          <a:p>
            <a:fld id="{F7E1A54F-6344-A247-9B9D-D6F9EAD9F47C}" type="slidenum">
              <a:rPr lang="en-US" smtClean="0"/>
              <a:pPr/>
              <a:t>43</a:t>
            </a:fld>
            <a:endParaRPr lang="en-US" sz="1400"/>
          </a:p>
        </p:txBody>
      </p:sp>
      <p:pic>
        <p:nvPicPr>
          <p:cNvPr id="3" name="Picture 2">
            <a:extLst>
              <a:ext uri="{FF2B5EF4-FFF2-40B4-BE49-F238E27FC236}">
                <a16:creationId xmlns:a16="http://schemas.microsoft.com/office/drawing/2014/main" id="{D5CE21C0-473D-E036-DE8D-B59731EBA68C}"/>
              </a:ext>
            </a:extLst>
          </p:cNvPr>
          <p:cNvPicPr>
            <a:picLocks noChangeAspect="1"/>
          </p:cNvPicPr>
          <p:nvPr/>
        </p:nvPicPr>
        <p:blipFill>
          <a:blip r:embed="rId3"/>
          <a:srcRect/>
          <a:stretch/>
        </p:blipFill>
        <p:spPr>
          <a:xfrm>
            <a:off x="798667" y="1235618"/>
            <a:ext cx="9931269" cy="479942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45357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130C48-030D-6350-6E66-59BF93644F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4EA224-B7AC-C53C-8F47-D7362DE254ED}"/>
              </a:ext>
            </a:extLst>
          </p:cNvPr>
          <p:cNvSpPr>
            <a:spLocks noGrp="1"/>
          </p:cNvSpPr>
          <p:nvPr>
            <p:ph type="title"/>
          </p:nvPr>
        </p:nvSpPr>
        <p:spPr/>
        <p:txBody>
          <a:bodyPr/>
          <a:lstStyle/>
          <a:p>
            <a:r>
              <a:rPr lang="en-US" dirty="0" err="1"/>
              <a:t>iModel</a:t>
            </a:r>
            <a:r>
              <a:rPr lang="en-US" dirty="0"/>
              <a:t> Example</a:t>
            </a:r>
          </a:p>
        </p:txBody>
      </p:sp>
      <p:sp>
        <p:nvSpPr>
          <p:cNvPr id="4" name="Slide Number Placeholder 3">
            <a:extLst>
              <a:ext uri="{FF2B5EF4-FFF2-40B4-BE49-F238E27FC236}">
                <a16:creationId xmlns:a16="http://schemas.microsoft.com/office/drawing/2014/main" id="{6A8396EB-8A1C-53B5-8A02-1902872E884C}"/>
              </a:ext>
            </a:extLst>
          </p:cNvPr>
          <p:cNvSpPr>
            <a:spLocks noGrp="1"/>
          </p:cNvSpPr>
          <p:nvPr>
            <p:ph type="sldNum" sz="quarter" idx="12"/>
          </p:nvPr>
        </p:nvSpPr>
        <p:spPr/>
        <p:txBody>
          <a:bodyPr/>
          <a:lstStyle/>
          <a:p>
            <a:fld id="{F7E1A54F-6344-A247-9B9D-D6F9EAD9F47C}" type="slidenum">
              <a:rPr lang="en-US" smtClean="0"/>
              <a:pPr/>
              <a:t>44</a:t>
            </a:fld>
            <a:endParaRPr lang="en-US" sz="1400"/>
          </a:p>
        </p:txBody>
      </p:sp>
      <p:pic>
        <p:nvPicPr>
          <p:cNvPr id="3" name="Picture 2">
            <a:extLst>
              <a:ext uri="{FF2B5EF4-FFF2-40B4-BE49-F238E27FC236}">
                <a16:creationId xmlns:a16="http://schemas.microsoft.com/office/drawing/2014/main" id="{CC2D0A38-151B-B36C-6862-CF1A6517BD1D}"/>
              </a:ext>
            </a:extLst>
          </p:cNvPr>
          <p:cNvPicPr>
            <a:picLocks noChangeAspect="1"/>
          </p:cNvPicPr>
          <p:nvPr/>
        </p:nvPicPr>
        <p:blipFill>
          <a:blip r:embed="rId3"/>
          <a:srcRect/>
          <a:stretch/>
        </p:blipFill>
        <p:spPr>
          <a:xfrm>
            <a:off x="1510723" y="1235618"/>
            <a:ext cx="8507157" cy="479942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652068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859938-16B7-4CA5-EC13-763A966E34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D3B396-14CD-D1B3-9D0E-56210E34448A}"/>
              </a:ext>
            </a:extLst>
          </p:cNvPr>
          <p:cNvSpPr>
            <a:spLocks noGrp="1"/>
          </p:cNvSpPr>
          <p:nvPr>
            <p:ph type="title"/>
          </p:nvPr>
        </p:nvSpPr>
        <p:spPr/>
        <p:txBody>
          <a:bodyPr/>
          <a:lstStyle/>
          <a:p>
            <a:r>
              <a:rPr lang="en-US" dirty="0"/>
              <a:t>Review Tools</a:t>
            </a:r>
          </a:p>
        </p:txBody>
      </p:sp>
      <p:sp>
        <p:nvSpPr>
          <p:cNvPr id="4" name="Slide Number Placeholder 3">
            <a:extLst>
              <a:ext uri="{FF2B5EF4-FFF2-40B4-BE49-F238E27FC236}">
                <a16:creationId xmlns:a16="http://schemas.microsoft.com/office/drawing/2014/main" id="{72EF97F9-3371-B41E-B0B5-C03A64488DDA}"/>
              </a:ext>
            </a:extLst>
          </p:cNvPr>
          <p:cNvSpPr>
            <a:spLocks noGrp="1"/>
          </p:cNvSpPr>
          <p:nvPr>
            <p:ph type="sldNum" sz="quarter" idx="12"/>
          </p:nvPr>
        </p:nvSpPr>
        <p:spPr/>
        <p:txBody>
          <a:bodyPr/>
          <a:lstStyle/>
          <a:p>
            <a:fld id="{F7E1A54F-6344-A247-9B9D-D6F9EAD9F47C}" type="slidenum">
              <a:rPr lang="en-US" smtClean="0"/>
              <a:pPr/>
              <a:t>45</a:t>
            </a:fld>
            <a:endParaRPr lang="en-US" sz="1400"/>
          </a:p>
        </p:txBody>
      </p:sp>
      <p:pic>
        <p:nvPicPr>
          <p:cNvPr id="3" name="Picture 2">
            <a:extLst>
              <a:ext uri="{FF2B5EF4-FFF2-40B4-BE49-F238E27FC236}">
                <a16:creationId xmlns:a16="http://schemas.microsoft.com/office/drawing/2014/main" id="{E5DB5BE1-FF04-8D17-AD63-A76D3657E3DA}"/>
              </a:ext>
            </a:extLst>
          </p:cNvPr>
          <p:cNvPicPr>
            <a:picLocks noChangeAspect="1"/>
          </p:cNvPicPr>
          <p:nvPr/>
        </p:nvPicPr>
        <p:blipFill>
          <a:blip r:embed="rId3"/>
          <a:stretch>
            <a:fillRect/>
          </a:stretch>
        </p:blipFill>
        <p:spPr>
          <a:xfrm>
            <a:off x="606604" y="1235618"/>
            <a:ext cx="10315396" cy="479942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613401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3EF56C-DA25-B437-CF71-245D337D5E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39C4D3-C278-3467-BB37-BD4B90A57A40}"/>
              </a:ext>
            </a:extLst>
          </p:cNvPr>
          <p:cNvSpPr>
            <a:spLocks noGrp="1"/>
          </p:cNvSpPr>
          <p:nvPr>
            <p:ph type="title"/>
          </p:nvPr>
        </p:nvSpPr>
        <p:spPr/>
        <p:txBody>
          <a:bodyPr/>
          <a:lstStyle/>
          <a:p>
            <a:r>
              <a:rPr lang="en-US" dirty="0"/>
              <a:t>Review Tools</a:t>
            </a:r>
          </a:p>
        </p:txBody>
      </p:sp>
      <p:sp>
        <p:nvSpPr>
          <p:cNvPr id="4" name="Slide Number Placeholder 3">
            <a:extLst>
              <a:ext uri="{FF2B5EF4-FFF2-40B4-BE49-F238E27FC236}">
                <a16:creationId xmlns:a16="http://schemas.microsoft.com/office/drawing/2014/main" id="{1C0229CB-F4F3-F99D-0852-63F14C396F6F}"/>
              </a:ext>
            </a:extLst>
          </p:cNvPr>
          <p:cNvSpPr>
            <a:spLocks noGrp="1"/>
          </p:cNvSpPr>
          <p:nvPr>
            <p:ph type="sldNum" sz="quarter" idx="12"/>
          </p:nvPr>
        </p:nvSpPr>
        <p:spPr/>
        <p:txBody>
          <a:bodyPr/>
          <a:lstStyle/>
          <a:p>
            <a:fld id="{F7E1A54F-6344-A247-9B9D-D6F9EAD9F47C}" type="slidenum">
              <a:rPr lang="en-US" smtClean="0"/>
              <a:pPr/>
              <a:t>46</a:t>
            </a:fld>
            <a:endParaRPr lang="en-US" sz="1400"/>
          </a:p>
        </p:txBody>
      </p:sp>
      <p:pic>
        <p:nvPicPr>
          <p:cNvPr id="3" name="Picture 2">
            <a:extLst>
              <a:ext uri="{FF2B5EF4-FFF2-40B4-BE49-F238E27FC236}">
                <a16:creationId xmlns:a16="http://schemas.microsoft.com/office/drawing/2014/main" id="{97D11C01-5CBF-25FB-387C-8C87CA18EF72}"/>
              </a:ext>
            </a:extLst>
          </p:cNvPr>
          <p:cNvPicPr>
            <a:picLocks noChangeAspect="1"/>
          </p:cNvPicPr>
          <p:nvPr/>
        </p:nvPicPr>
        <p:blipFill>
          <a:blip r:embed="rId3"/>
          <a:srcRect/>
          <a:stretch/>
        </p:blipFill>
        <p:spPr>
          <a:xfrm>
            <a:off x="494843" y="1738405"/>
            <a:ext cx="10587057" cy="376905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585777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2938C8-D5E2-D14B-3CFC-B5E23DDB91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B93595-9534-E57E-1B1A-C75502966B8F}"/>
              </a:ext>
            </a:extLst>
          </p:cNvPr>
          <p:cNvSpPr>
            <a:spLocks noGrp="1"/>
          </p:cNvSpPr>
          <p:nvPr>
            <p:ph type="title"/>
          </p:nvPr>
        </p:nvSpPr>
        <p:spPr/>
        <p:txBody>
          <a:bodyPr/>
          <a:lstStyle/>
          <a:p>
            <a:r>
              <a:rPr lang="en-US" dirty="0"/>
              <a:t>Review Tools</a:t>
            </a:r>
          </a:p>
        </p:txBody>
      </p:sp>
      <p:sp>
        <p:nvSpPr>
          <p:cNvPr id="4" name="Slide Number Placeholder 3">
            <a:extLst>
              <a:ext uri="{FF2B5EF4-FFF2-40B4-BE49-F238E27FC236}">
                <a16:creationId xmlns:a16="http://schemas.microsoft.com/office/drawing/2014/main" id="{998CC4FB-1EA6-C621-44AD-F93C611D6820}"/>
              </a:ext>
            </a:extLst>
          </p:cNvPr>
          <p:cNvSpPr>
            <a:spLocks noGrp="1"/>
          </p:cNvSpPr>
          <p:nvPr>
            <p:ph type="sldNum" sz="quarter" idx="12"/>
          </p:nvPr>
        </p:nvSpPr>
        <p:spPr/>
        <p:txBody>
          <a:bodyPr/>
          <a:lstStyle/>
          <a:p>
            <a:fld id="{F7E1A54F-6344-A247-9B9D-D6F9EAD9F47C}" type="slidenum">
              <a:rPr lang="en-US" smtClean="0"/>
              <a:pPr/>
              <a:t>47</a:t>
            </a:fld>
            <a:endParaRPr lang="en-US" sz="1400"/>
          </a:p>
        </p:txBody>
      </p:sp>
      <p:pic>
        <p:nvPicPr>
          <p:cNvPr id="3" name="Picture 2">
            <a:extLst>
              <a:ext uri="{FF2B5EF4-FFF2-40B4-BE49-F238E27FC236}">
                <a16:creationId xmlns:a16="http://schemas.microsoft.com/office/drawing/2014/main" id="{E0B68B9F-52F3-74BD-4E09-CD66C0D589E7}"/>
              </a:ext>
            </a:extLst>
          </p:cNvPr>
          <p:cNvPicPr>
            <a:picLocks noChangeAspect="1"/>
          </p:cNvPicPr>
          <p:nvPr/>
        </p:nvPicPr>
        <p:blipFill>
          <a:blip r:embed="rId3"/>
          <a:srcRect/>
          <a:stretch/>
        </p:blipFill>
        <p:spPr>
          <a:xfrm>
            <a:off x="812416" y="1203921"/>
            <a:ext cx="9967344" cy="485554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903667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87A43-1EE7-D8B6-77F7-112E500069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D5DCE5-037E-6F71-5AD8-A692E337F449}"/>
              </a:ext>
            </a:extLst>
          </p:cNvPr>
          <p:cNvSpPr>
            <a:spLocks noGrp="1"/>
          </p:cNvSpPr>
          <p:nvPr>
            <p:ph type="title"/>
          </p:nvPr>
        </p:nvSpPr>
        <p:spPr/>
        <p:txBody>
          <a:bodyPr/>
          <a:lstStyle/>
          <a:p>
            <a:r>
              <a:rPr lang="en-US" dirty="0"/>
              <a:t>Review Tools</a:t>
            </a:r>
          </a:p>
        </p:txBody>
      </p:sp>
      <p:sp>
        <p:nvSpPr>
          <p:cNvPr id="4" name="Slide Number Placeholder 3">
            <a:extLst>
              <a:ext uri="{FF2B5EF4-FFF2-40B4-BE49-F238E27FC236}">
                <a16:creationId xmlns:a16="http://schemas.microsoft.com/office/drawing/2014/main" id="{DDD57712-06F7-4BA5-E0DC-2136815A2F33}"/>
              </a:ext>
            </a:extLst>
          </p:cNvPr>
          <p:cNvSpPr>
            <a:spLocks noGrp="1"/>
          </p:cNvSpPr>
          <p:nvPr>
            <p:ph type="sldNum" sz="quarter" idx="12"/>
          </p:nvPr>
        </p:nvSpPr>
        <p:spPr/>
        <p:txBody>
          <a:bodyPr/>
          <a:lstStyle/>
          <a:p>
            <a:fld id="{F7E1A54F-6344-A247-9B9D-D6F9EAD9F47C}" type="slidenum">
              <a:rPr lang="en-US" smtClean="0"/>
              <a:pPr/>
              <a:t>48</a:t>
            </a:fld>
            <a:endParaRPr lang="en-US" sz="1400"/>
          </a:p>
        </p:txBody>
      </p:sp>
      <p:pic>
        <p:nvPicPr>
          <p:cNvPr id="3" name="Picture 2">
            <a:extLst>
              <a:ext uri="{FF2B5EF4-FFF2-40B4-BE49-F238E27FC236}">
                <a16:creationId xmlns:a16="http://schemas.microsoft.com/office/drawing/2014/main" id="{B6185123-D00A-1415-1F41-E10307511758}"/>
              </a:ext>
            </a:extLst>
          </p:cNvPr>
          <p:cNvPicPr>
            <a:picLocks noChangeAspect="1"/>
          </p:cNvPicPr>
          <p:nvPr/>
        </p:nvPicPr>
        <p:blipFill>
          <a:blip r:embed="rId3"/>
          <a:srcRect/>
          <a:stretch/>
        </p:blipFill>
        <p:spPr>
          <a:xfrm>
            <a:off x="1480053" y="1203921"/>
            <a:ext cx="8632070" cy="485554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8330313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D0F42-8D11-A11D-14A4-18AD43E149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CF9C4F-E441-9D0E-01FD-C6228BE6E79B}"/>
              </a:ext>
            </a:extLst>
          </p:cNvPr>
          <p:cNvSpPr>
            <a:spLocks noGrp="1"/>
          </p:cNvSpPr>
          <p:nvPr>
            <p:ph type="title"/>
          </p:nvPr>
        </p:nvSpPr>
        <p:spPr/>
        <p:txBody>
          <a:bodyPr/>
          <a:lstStyle/>
          <a:p>
            <a:r>
              <a:rPr lang="en-US" dirty="0"/>
              <a:t>Forms</a:t>
            </a:r>
          </a:p>
        </p:txBody>
      </p:sp>
      <p:sp>
        <p:nvSpPr>
          <p:cNvPr id="4" name="Slide Number Placeholder 3">
            <a:extLst>
              <a:ext uri="{FF2B5EF4-FFF2-40B4-BE49-F238E27FC236}">
                <a16:creationId xmlns:a16="http://schemas.microsoft.com/office/drawing/2014/main" id="{6B1D9B23-03DB-CA95-E6D6-F34181D3B475}"/>
              </a:ext>
            </a:extLst>
          </p:cNvPr>
          <p:cNvSpPr>
            <a:spLocks noGrp="1"/>
          </p:cNvSpPr>
          <p:nvPr>
            <p:ph type="sldNum" sz="quarter" idx="12"/>
          </p:nvPr>
        </p:nvSpPr>
        <p:spPr/>
        <p:txBody>
          <a:bodyPr/>
          <a:lstStyle/>
          <a:p>
            <a:fld id="{F7E1A54F-6344-A247-9B9D-D6F9EAD9F47C}" type="slidenum">
              <a:rPr lang="en-US" smtClean="0"/>
              <a:pPr/>
              <a:t>49</a:t>
            </a:fld>
            <a:endParaRPr lang="en-US" sz="1400"/>
          </a:p>
        </p:txBody>
      </p:sp>
      <p:pic>
        <p:nvPicPr>
          <p:cNvPr id="3" name="Picture 2">
            <a:extLst>
              <a:ext uri="{FF2B5EF4-FFF2-40B4-BE49-F238E27FC236}">
                <a16:creationId xmlns:a16="http://schemas.microsoft.com/office/drawing/2014/main" id="{9B84B801-A481-8C1A-12C0-413CEAB1D701}"/>
              </a:ext>
            </a:extLst>
          </p:cNvPr>
          <p:cNvPicPr>
            <a:picLocks noChangeAspect="1"/>
          </p:cNvPicPr>
          <p:nvPr/>
        </p:nvPicPr>
        <p:blipFill>
          <a:blip r:embed="rId3"/>
          <a:stretch>
            <a:fillRect/>
          </a:stretch>
        </p:blipFill>
        <p:spPr>
          <a:xfrm>
            <a:off x="8878445" y="1244228"/>
            <a:ext cx="2888230" cy="4869602"/>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730530F4-AEEF-069D-8003-D848D7882638}"/>
              </a:ext>
            </a:extLst>
          </p:cNvPr>
          <p:cNvSpPr txBox="1"/>
          <p:nvPr/>
        </p:nvSpPr>
        <p:spPr>
          <a:xfrm>
            <a:off x="436991" y="1833619"/>
            <a:ext cx="8198335" cy="2062103"/>
          </a:xfrm>
          <a:prstGeom prst="rect">
            <a:avLst/>
          </a:prstGeom>
          <a:noFill/>
        </p:spPr>
        <p:txBody>
          <a:bodyPr wrap="square">
            <a:spAutoFit/>
          </a:bodyPr>
          <a:lstStyle/>
          <a:p>
            <a:r>
              <a:rPr lang="en-US" sz="3200" b="1" dirty="0">
                <a:cs typeface="Arial" panose="020B0604020202020204" pitchFamily="34" charset="0"/>
              </a:rPr>
              <a:t>Key features:</a:t>
            </a:r>
          </a:p>
          <a:p>
            <a:pPr marL="342900" indent="-342900">
              <a:buFont typeface="+mj-lt"/>
              <a:buAutoNum type="arabicPeriod"/>
            </a:pPr>
            <a:r>
              <a:rPr lang="en-US" sz="2400" dirty="0">
                <a:cs typeface="Arial" panose="020B0604020202020204" pitchFamily="34" charset="0"/>
              </a:rPr>
              <a:t>Flags design issues or adds comments in models/PDFs</a:t>
            </a:r>
          </a:p>
          <a:p>
            <a:pPr marL="342900" indent="-342900">
              <a:buFont typeface="+mj-lt"/>
              <a:buAutoNum type="arabicPeriod"/>
            </a:pPr>
            <a:r>
              <a:rPr lang="en-US" sz="2400" dirty="0">
                <a:cs typeface="Arial" panose="020B0604020202020204" pitchFamily="34" charset="0"/>
              </a:rPr>
              <a:t>Can be marked up and commented on by reviewers</a:t>
            </a:r>
          </a:p>
          <a:p>
            <a:pPr marL="342900" indent="-342900">
              <a:buFont typeface="+mj-lt"/>
              <a:buAutoNum type="arabicPeriod"/>
            </a:pPr>
            <a:r>
              <a:rPr lang="en-US" sz="2400" dirty="0">
                <a:cs typeface="Arial" panose="020B0604020202020204" pitchFamily="34" charset="0"/>
              </a:rPr>
              <a:t>Assigned to individuals or roles</a:t>
            </a:r>
          </a:p>
          <a:p>
            <a:pPr marL="342900" indent="-342900">
              <a:buFont typeface="+mj-lt"/>
              <a:buAutoNum type="arabicPeriod"/>
            </a:pPr>
            <a:r>
              <a:rPr lang="en-US" sz="2400" dirty="0">
                <a:cs typeface="Arial" panose="020B0604020202020204" pitchFamily="34" charset="0"/>
              </a:rPr>
              <a:t>Includes status, due date, comments, and markups</a:t>
            </a:r>
          </a:p>
        </p:txBody>
      </p:sp>
    </p:spTree>
    <p:extLst>
      <p:ext uri="{BB962C8B-B14F-4D97-AF65-F5344CB8AC3E}">
        <p14:creationId xmlns:p14="http://schemas.microsoft.com/office/powerpoint/2010/main" val="2125862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500"/>
                                        <p:tgtEl>
                                          <p:spTgt spid="5">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
                                            <p:txEl>
                                              <p:pRg st="3" end="3"/>
                                            </p:txEl>
                                          </p:spTgt>
                                        </p:tgtEl>
                                        <p:attrNameLst>
                                          <p:attrName>style.visibility</p:attrName>
                                        </p:attrNameLst>
                                      </p:cBhvr>
                                      <p:to>
                                        <p:strVal val="visible"/>
                                      </p:to>
                                    </p:set>
                                    <p:animEffect transition="in" filter="fade">
                                      <p:cBhvr>
                                        <p:cTn id="20" dur="500"/>
                                        <p:tgtEl>
                                          <p:spTgt spid="5">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animEffect transition="in" filter="fade">
                                      <p:cBhvr>
                                        <p:cTn id="25"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2BEEAA-E94A-958A-E18E-6DDDB644EB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F59015-274F-0D72-CE33-A7BE0EDF6D97}"/>
              </a:ext>
            </a:extLst>
          </p:cNvPr>
          <p:cNvSpPr>
            <a:spLocks noGrp="1"/>
          </p:cNvSpPr>
          <p:nvPr>
            <p:ph type="title"/>
          </p:nvPr>
        </p:nvSpPr>
        <p:spPr/>
        <p:txBody>
          <a:bodyPr/>
          <a:lstStyle/>
          <a:p>
            <a:r>
              <a:rPr lang="en-US" dirty="0"/>
              <a:t>Digital Delivery Directive 2025 Overview</a:t>
            </a:r>
            <a:br>
              <a:rPr lang="en-US" dirty="0"/>
            </a:br>
            <a:endParaRPr lang="en-US" dirty="0"/>
          </a:p>
        </p:txBody>
      </p:sp>
      <p:sp>
        <p:nvSpPr>
          <p:cNvPr id="4" name="Slide Number Placeholder 3">
            <a:extLst>
              <a:ext uri="{FF2B5EF4-FFF2-40B4-BE49-F238E27FC236}">
                <a16:creationId xmlns:a16="http://schemas.microsoft.com/office/drawing/2014/main" id="{12204A95-6C40-4BE5-43F9-57F0A278D889}"/>
              </a:ext>
            </a:extLst>
          </p:cNvPr>
          <p:cNvSpPr>
            <a:spLocks noGrp="1"/>
          </p:cNvSpPr>
          <p:nvPr>
            <p:ph type="sldNum" sz="quarter" idx="12"/>
          </p:nvPr>
        </p:nvSpPr>
        <p:spPr/>
        <p:txBody>
          <a:bodyPr/>
          <a:lstStyle/>
          <a:p>
            <a:fld id="{F7E1A54F-6344-A247-9B9D-D6F9EAD9F47C}" type="slidenum">
              <a:rPr lang="en-US" smtClean="0"/>
              <a:pPr/>
              <a:t>5</a:t>
            </a:fld>
            <a:endParaRPr lang="en-US" sz="1400"/>
          </a:p>
        </p:txBody>
      </p:sp>
      <p:pic>
        <p:nvPicPr>
          <p:cNvPr id="3" name="Content Placeholder 4">
            <a:extLst>
              <a:ext uri="{FF2B5EF4-FFF2-40B4-BE49-F238E27FC236}">
                <a16:creationId xmlns:a16="http://schemas.microsoft.com/office/drawing/2014/main" id="{363C9ABC-B41D-6C71-B8C1-A806734BDCDB}"/>
              </a:ext>
            </a:extLst>
          </p:cNvPr>
          <p:cNvPicPr>
            <a:picLocks noGrp="1" noChangeAspect="1"/>
          </p:cNvPicPr>
          <p:nvPr>
            <p:ph idx="1"/>
          </p:nvPr>
        </p:nvPicPr>
        <p:blipFill>
          <a:blip r:embed="rId3"/>
          <a:stretch>
            <a:fillRect/>
          </a:stretch>
        </p:blipFill>
        <p:spPr>
          <a:xfrm>
            <a:off x="6688910" y="1695105"/>
            <a:ext cx="4951430" cy="3467789"/>
          </a:xfrm>
        </p:spPr>
      </p:pic>
      <p:sp>
        <p:nvSpPr>
          <p:cNvPr id="5" name="Content Placeholder 1">
            <a:extLst>
              <a:ext uri="{FF2B5EF4-FFF2-40B4-BE49-F238E27FC236}">
                <a16:creationId xmlns:a16="http://schemas.microsoft.com/office/drawing/2014/main" id="{86AE0131-EA51-844B-FA0E-AC93F9D66AF8}"/>
              </a:ext>
            </a:extLst>
          </p:cNvPr>
          <p:cNvSpPr txBox="1">
            <a:spLocks/>
          </p:cNvSpPr>
          <p:nvPr/>
        </p:nvSpPr>
        <p:spPr>
          <a:xfrm>
            <a:off x="331771" y="1695105"/>
            <a:ext cx="5469835" cy="448185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0" i="0" dirty="0">
                <a:effectLst/>
                <a:latin typeface="+mn-lt"/>
              </a:rPr>
              <a:t>Contractors and construction inspectors will use the digital models on the project site.</a:t>
            </a:r>
          </a:p>
          <a:p>
            <a:pPr marL="0" indent="0">
              <a:buNone/>
            </a:pPr>
            <a:endParaRPr lang="en-US" b="0" i="0" dirty="0">
              <a:effectLst/>
              <a:latin typeface="+mn-lt"/>
            </a:endParaRPr>
          </a:p>
          <a:p>
            <a:r>
              <a:rPr lang="en-US" b="0" i="0" dirty="0">
                <a:effectLst/>
                <a:latin typeface="+mn-lt"/>
              </a:rPr>
              <a:t>The contractor's as‐built deliverable will be an accurate representation of the constructed project.</a:t>
            </a:r>
            <a:endParaRPr lang="en-US" dirty="0">
              <a:latin typeface="+mn-lt"/>
            </a:endParaRPr>
          </a:p>
        </p:txBody>
      </p:sp>
    </p:spTree>
    <p:extLst>
      <p:ext uri="{BB962C8B-B14F-4D97-AF65-F5344CB8AC3E}">
        <p14:creationId xmlns:p14="http://schemas.microsoft.com/office/powerpoint/2010/main" val="1623527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F5E07-EEE4-389B-E437-ECC8692F36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E997B0-B2E1-574D-A7A9-F413F1413BC7}"/>
              </a:ext>
            </a:extLst>
          </p:cNvPr>
          <p:cNvSpPr>
            <a:spLocks noGrp="1"/>
          </p:cNvSpPr>
          <p:nvPr>
            <p:ph type="title"/>
          </p:nvPr>
        </p:nvSpPr>
        <p:spPr/>
        <p:txBody>
          <a:bodyPr/>
          <a:lstStyle/>
          <a:p>
            <a:r>
              <a:rPr lang="en-US" dirty="0"/>
              <a:t>Forms</a:t>
            </a:r>
          </a:p>
        </p:txBody>
      </p:sp>
      <p:sp>
        <p:nvSpPr>
          <p:cNvPr id="4" name="Slide Number Placeholder 3">
            <a:extLst>
              <a:ext uri="{FF2B5EF4-FFF2-40B4-BE49-F238E27FC236}">
                <a16:creationId xmlns:a16="http://schemas.microsoft.com/office/drawing/2014/main" id="{53866558-09A2-842F-6851-46BE8BC0938C}"/>
              </a:ext>
            </a:extLst>
          </p:cNvPr>
          <p:cNvSpPr>
            <a:spLocks noGrp="1"/>
          </p:cNvSpPr>
          <p:nvPr>
            <p:ph type="sldNum" sz="quarter" idx="12"/>
          </p:nvPr>
        </p:nvSpPr>
        <p:spPr/>
        <p:txBody>
          <a:bodyPr/>
          <a:lstStyle/>
          <a:p>
            <a:fld id="{F7E1A54F-6344-A247-9B9D-D6F9EAD9F47C}" type="slidenum">
              <a:rPr lang="en-US" smtClean="0"/>
              <a:pPr/>
              <a:t>50</a:t>
            </a:fld>
            <a:endParaRPr lang="en-US" sz="1400"/>
          </a:p>
        </p:txBody>
      </p:sp>
      <p:pic>
        <p:nvPicPr>
          <p:cNvPr id="3" name="Picture 2">
            <a:extLst>
              <a:ext uri="{FF2B5EF4-FFF2-40B4-BE49-F238E27FC236}">
                <a16:creationId xmlns:a16="http://schemas.microsoft.com/office/drawing/2014/main" id="{659C1966-437A-B4D6-41C6-16937D82AD92}"/>
              </a:ext>
            </a:extLst>
          </p:cNvPr>
          <p:cNvPicPr>
            <a:picLocks noChangeAspect="1"/>
          </p:cNvPicPr>
          <p:nvPr/>
        </p:nvPicPr>
        <p:blipFill>
          <a:blip r:embed="rId3"/>
          <a:srcRect/>
          <a:stretch/>
        </p:blipFill>
        <p:spPr>
          <a:xfrm>
            <a:off x="770876" y="1174803"/>
            <a:ext cx="10447731" cy="501687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15299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9EFAC6-76ED-C45B-7EC5-5D09E8B1F3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E72FEF-EC35-B5BF-1B74-DEEC2DE987C2}"/>
              </a:ext>
            </a:extLst>
          </p:cNvPr>
          <p:cNvSpPr>
            <a:spLocks noGrp="1"/>
          </p:cNvSpPr>
          <p:nvPr>
            <p:ph type="title"/>
          </p:nvPr>
        </p:nvSpPr>
        <p:spPr/>
        <p:txBody>
          <a:bodyPr/>
          <a:lstStyle/>
          <a:p>
            <a:r>
              <a:rPr lang="en-US" dirty="0"/>
              <a:t>Clash Detection</a:t>
            </a:r>
          </a:p>
        </p:txBody>
      </p:sp>
      <p:sp>
        <p:nvSpPr>
          <p:cNvPr id="4" name="Slide Number Placeholder 3">
            <a:extLst>
              <a:ext uri="{FF2B5EF4-FFF2-40B4-BE49-F238E27FC236}">
                <a16:creationId xmlns:a16="http://schemas.microsoft.com/office/drawing/2014/main" id="{0870F9F1-526C-BA38-0E77-055A84E9B14F}"/>
              </a:ext>
            </a:extLst>
          </p:cNvPr>
          <p:cNvSpPr>
            <a:spLocks noGrp="1"/>
          </p:cNvSpPr>
          <p:nvPr>
            <p:ph type="sldNum" sz="quarter" idx="12"/>
          </p:nvPr>
        </p:nvSpPr>
        <p:spPr/>
        <p:txBody>
          <a:bodyPr/>
          <a:lstStyle/>
          <a:p>
            <a:fld id="{F7E1A54F-6344-A247-9B9D-D6F9EAD9F47C}" type="slidenum">
              <a:rPr lang="en-US" smtClean="0"/>
              <a:pPr/>
              <a:t>51</a:t>
            </a:fld>
            <a:endParaRPr lang="en-US" sz="1400"/>
          </a:p>
        </p:txBody>
      </p:sp>
      <p:pic>
        <p:nvPicPr>
          <p:cNvPr id="5" name="Picture 4">
            <a:extLst>
              <a:ext uri="{FF2B5EF4-FFF2-40B4-BE49-F238E27FC236}">
                <a16:creationId xmlns:a16="http://schemas.microsoft.com/office/drawing/2014/main" id="{D4825418-0B95-3E88-F3AA-8EE4ED9DC0CF}"/>
              </a:ext>
            </a:extLst>
          </p:cNvPr>
          <p:cNvPicPr>
            <a:picLocks noChangeAspect="1"/>
          </p:cNvPicPr>
          <p:nvPr/>
        </p:nvPicPr>
        <p:blipFill>
          <a:blip r:embed="rId3"/>
          <a:srcRect t="12877" r="-93"/>
          <a:stretch>
            <a:fillRect/>
          </a:stretch>
        </p:blipFill>
        <p:spPr>
          <a:xfrm>
            <a:off x="864614" y="1826950"/>
            <a:ext cx="10264273" cy="4317575"/>
          </a:xfrm>
          <a:prstGeom prst="rect">
            <a:avLst/>
          </a:prstGeom>
          <a:effectLst>
            <a:outerShdw blurRad="50800" dist="63500" dir="5400000" algn="t" rotWithShape="0">
              <a:prstClr val="black">
                <a:alpha val="40000"/>
              </a:prstClr>
            </a:outerShdw>
          </a:effectLst>
        </p:spPr>
      </p:pic>
      <p:pic>
        <p:nvPicPr>
          <p:cNvPr id="6" name="Picture 5">
            <a:extLst>
              <a:ext uri="{FF2B5EF4-FFF2-40B4-BE49-F238E27FC236}">
                <a16:creationId xmlns:a16="http://schemas.microsoft.com/office/drawing/2014/main" id="{4CCBF72A-5E52-AC2B-D4A9-404C0372A499}"/>
              </a:ext>
            </a:extLst>
          </p:cNvPr>
          <p:cNvPicPr>
            <a:picLocks noChangeAspect="1"/>
          </p:cNvPicPr>
          <p:nvPr/>
        </p:nvPicPr>
        <p:blipFill>
          <a:blip r:embed="rId4"/>
          <a:stretch>
            <a:fillRect/>
          </a:stretch>
        </p:blipFill>
        <p:spPr>
          <a:xfrm>
            <a:off x="864614" y="1205077"/>
            <a:ext cx="2071568" cy="191263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9271509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97F33F-3D76-CFA8-DE80-FA12295198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196578-BA82-652B-3C94-75AD28D396D9}"/>
              </a:ext>
            </a:extLst>
          </p:cNvPr>
          <p:cNvSpPr>
            <a:spLocks noGrp="1"/>
          </p:cNvSpPr>
          <p:nvPr>
            <p:ph type="title"/>
          </p:nvPr>
        </p:nvSpPr>
        <p:spPr>
          <a:xfrm>
            <a:off x="2586035" y="2756156"/>
            <a:ext cx="7019929" cy="1345688"/>
          </a:xfrm>
        </p:spPr>
        <p:txBody>
          <a:bodyPr/>
          <a:lstStyle/>
          <a:p>
            <a:r>
              <a:rPr lang="en-US" sz="8800" dirty="0">
                <a:latin typeface="+mn-lt"/>
              </a:rPr>
              <a:t>QUESTIONS</a:t>
            </a:r>
            <a:r>
              <a:rPr lang="en-US" sz="9600" dirty="0">
                <a:latin typeface="+mn-lt"/>
              </a:rPr>
              <a:t>?</a:t>
            </a:r>
            <a:endParaRPr lang="en-US" sz="5400" dirty="0">
              <a:latin typeface="+mn-lt"/>
            </a:endParaRPr>
          </a:p>
        </p:txBody>
      </p:sp>
      <p:sp>
        <p:nvSpPr>
          <p:cNvPr id="4" name="Slide Number Placeholder 3">
            <a:extLst>
              <a:ext uri="{FF2B5EF4-FFF2-40B4-BE49-F238E27FC236}">
                <a16:creationId xmlns:a16="http://schemas.microsoft.com/office/drawing/2014/main" id="{B180C547-517D-BC96-EC05-A7899961C5F5}"/>
              </a:ext>
            </a:extLst>
          </p:cNvPr>
          <p:cNvSpPr>
            <a:spLocks noGrp="1"/>
          </p:cNvSpPr>
          <p:nvPr>
            <p:ph type="sldNum" sz="quarter" idx="12"/>
          </p:nvPr>
        </p:nvSpPr>
        <p:spPr/>
        <p:txBody>
          <a:bodyPr/>
          <a:lstStyle/>
          <a:p>
            <a:fld id="{F7E1A54F-6344-A247-9B9D-D6F9EAD9F47C}" type="slidenum">
              <a:rPr lang="en-US" smtClean="0"/>
              <a:pPr/>
              <a:t>52</a:t>
            </a:fld>
            <a:endParaRPr lang="en-US" sz="1400"/>
          </a:p>
        </p:txBody>
      </p:sp>
    </p:spTree>
    <p:extLst>
      <p:ext uri="{BB962C8B-B14F-4D97-AF65-F5344CB8AC3E}">
        <p14:creationId xmlns:p14="http://schemas.microsoft.com/office/powerpoint/2010/main" val="203294365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6F14D1-BB57-A814-92B9-033F0C5CDD12}"/>
              </a:ext>
            </a:extLst>
          </p:cNvPr>
          <p:cNvSpPr txBox="1"/>
          <p:nvPr/>
        </p:nvSpPr>
        <p:spPr>
          <a:xfrm>
            <a:off x="436991" y="4172771"/>
            <a:ext cx="8198335" cy="954107"/>
          </a:xfrm>
          <a:prstGeom prst="rect">
            <a:avLst/>
          </a:prstGeom>
          <a:noFill/>
        </p:spPr>
        <p:txBody>
          <a:bodyPr wrap="square">
            <a:spAutoFit/>
          </a:bodyPr>
          <a:lstStyle/>
          <a:p>
            <a:r>
              <a:rPr lang="en-US" sz="3200" b="1" dirty="0">
                <a:cs typeface="Arial" panose="020B0604020202020204" pitchFamily="34" charset="0"/>
              </a:rPr>
              <a:t>Michael Kuhns, PE</a:t>
            </a:r>
          </a:p>
          <a:p>
            <a:r>
              <a:rPr lang="en-US" sz="2400" dirty="0">
                <a:cs typeface="Arial" panose="020B0604020202020204" pitchFamily="34" charset="0"/>
              </a:rPr>
              <a:t>Michael Baker International – Harrisburg, PA</a:t>
            </a:r>
          </a:p>
        </p:txBody>
      </p:sp>
      <p:sp>
        <p:nvSpPr>
          <p:cNvPr id="3" name="TextBox 2">
            <a:extLst>
              <a:ext uri="{FF2B5EF4-FFF2-40B4-BE49-F238E27FC236}">
                <a16:creationId xmlns:a16="http://schemas.microsoft.com/office/drawing/2014/main" id="{0F7DDF30-9330-4EC8-E0FA-223265F1BBFE}"/>
              </a:ext>
            </a:extLst>
          </p:cNvPr>
          <p:cNvSpPr txBox="1"/>
          <p:nvPr/>
        </p:nvSpPr>
        <p:spPr>
          <a:xfrm>
            <a:off x="436991" y="5138491"/>
            <a:ext cx="8198335" cy="1200329"/>
          </a:xfrm>
          <a:prstGeom prst="rect">
            <a:avLst/>
          </a:prstGeom>
          <a:noFill/>
        </p:spPr>
        <p:txBody>
          <a:bodyPr wrap="square">
            <a:spAutoFit/>
          </a:bodyPr>
          <a:lstStyle/>
          <a:p>
            <a:r>
              <a:rPr lang="en-US" sz="2400" dirty="0">
                <a:cs typeface="Arial" panose="020B0604020202020204" pitchFamily="34" charset="0"/>
                <a:hlinkClick r:id="rId2"/>
              </a:rPr>
              <a:t>Michael.kuhns@mbakerintl.com</a:t>
            </a:r>
            <a:endParaRPr lang="en-US" sz="2400" dirty="0">
              <a:cs typeface="Arial" panose="020B0604020202020204" pitchFamily="34" charset="0"/>
            </a:endParaRPr>
          </a:p>
          <a:p>
            <a:r>
              <a:rPr lang="en-US" sz="2400" dirty="0">
                <a:cs typeface="Arial" panose="020B0604020202020204" pitchFamily="34" charset="0"/>
              </a:rPr>
              <a:t>O: 717-213-6221</a:t>
            </a:r>
          </a:p>
          <a:p>
            <a:endParaRPr lang="en-US" sz="2400" dirty="0"/>
          </a:p>
        </p:txBody>
      </p:sp>
      <p:sp>
        <p:nvSpPr>
          <p:cNvPr id="4" name="TextBox 3">
            <a:extLst>
              <a:ext uri="{FF2B5EF4-FFF2-40B4-BE49-F238E27FC236}">
                <a16:creationId xmlns:a16="http://schemas.microsoft.com/office/drawing/2014/main" id="{54D66D9C-BB24-BBCC-5745-F21FECCD5323}"/>
              </a:ext>
            </a:extLst>
          </p:cNvPr>
          <p:cNvSpPr txBox="1"/>
          <p:nvPr/>
        </p:nvSpPr>
        <p:spPr>
          <a:xfrm>
            <a:off x="445698" y="2130607"/>
            <a:ext cx="8198335" cy="954107"/>
          </a:xfrm>
          <a:prstGeom prst="rect">
            <a:avLst/>
          </a:prstGeom>
          <a:noFill/>
        </p:spPr>
        <p:txBody>
          <a:bodyPr wrap="square">
            <a:spAutoFit/>
          </a:bodyPr>
          <a:lstStyle/>
          <a:p>
            <a:r>
              <a:rPr lang="en-US" sz="3200" b="1" dirty="0">
                <a:cs typeface="Arial" panose="020B0604020202020204" pitchFamily="34" charset="0"/>
              </a:rPr>
              <a:t>Keith Gayman, PE</a:t>
            </a:r>
          </a:p>
          <a:p>
            <a:r>
              <a:rPr lang="en-US" sz="2400" dirty="0">
                <a:cs typeface="Arial" panose="020B0604020202020204" pitchFamily="34" charset="0"/>
              </a:rPr>
              <a:t>Michael Baker International – Harrisburg, PA</a:t>
            </a:r>
          </a:p>
        </p:txBody>
      </p:sp>
      <p:sp>
        <p:nvSpPr>
          <p:cNvPr id="5" name="TextBox 4">
            <a:extLst>
              <a:ext uri="{FF2B5EF4-FFF2-40B4-BE49-F238E27FC236}">
                <a16:creationId xmlns:a16="http://schemas.microsoft.com/office/drawing/2014/main" id="{C66293E5-8141-F535-2891-7D99D8C24A6D}"/>
              </a:ext>
            </a:extLst>
          </p:cNvPr>
          <p:cNvSpPr txBox="1"/>
          <p:nvPr/>
        </p:nvSpPr>
        <p:spPr>
          <a:xfrm>
            <a:off x="471822" y="3096327"/>
            <a:ext cx="8198335" cy="1200329"/>
          </a:xfrm>
          <a:prstGeom prst="rect">
            <a:avLst/>
          </a:prstGeom>
          <a:noFill/>
        </p:spPr>
        <p:txBody>
          <a:bodyPr wrap="square">
            <a:spAutoFit/>
          </a:bodyPr>
          <a:lstStyle/>
          <a:p>
            <a:r>
              <a:rPr lang="en-US" sz="2400" dirty="0">
                <a:cs typeface="Arial" panose="020B0604020202020204" pitchFamily="34" charset="0"/>
                <a:hlinkClick r:id="rId2"/>
              </a:rPr>
              <a:t>Keith.gayman@mbakerintl.com</a:t>
            </a:r>
            <a:endParaRPr lang="en-US" sz="2400" dirty="0">
              <a:cs typeface="Arial" panose="020B0604020202020204" pitchFamily="34" charset="0"/>
            </a:endParaRPr>
          </a:p>
          <a:p>
            <a:r>
              <a:rPr lang="en-US" sz="2400" dirty="0">
                <a:cs typeface="Arial" panose="020B0604020202020204" pitchFamily="34" charset="0"/>
              </a:rPr>
              <a:t>O: 717-221-2023</a:t>
            </a:r>
          </a:p>
          <a:p>
            <a:endParaRPr lang="en-US" sz="2400" dirty="0"/>
          </a:p>
        </p:txBody>
      </p:sp>
    </p:spTree>
    <p:extLst>
      <p:ext uri="{BB962C8B-B14F-4D97-AF65-F5344CB8AC3E}">
        <p14:creationId xmlns:p14="http://schemas.microsoft.com/office/powerpoint/2010/main" val="30061911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7A9E2-9DD5-2A12-FB4D-EA847C6523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6E779C-F817-A5F5-3CCE-69DA98B2D050}"/>
              </a:ext>
            </a:extLst>
          </p:cNvPr>
          <p:cNvSpPr>
            <a:spLocks noGrp="1"/>
          </p:cNvSpPr>
          <p:nvPr>
            <p:ph type="title"/>
          </p:nvPr>
        </p:nvSpPr>
        <p:spPr/>
        <p:txBody>
          <a:bodyPr/>
          <a:lstStyle/>
          <a:p>
            <a:r>
              <a:rPr lang="en-US" dirty="0"/>
              <a:t>Model-Centric Workflow</a:t>
            </a:r>
          </a:p>
        </p:txBody>
      </p:sp>
      <p:sp>
        <p:nvSpPr>
          <p:cNvPr id="4" name="Slide Number Placeholder 3">
            <a:extLst>
              <a:ext uri="{FF2B5EF4-FFF2-40B4-BE49-F238E27FC236}">
                <a16:creationId xmlns:a16="http://schemas.microsoft.com/office/drawing/2014/main" id="{3250CAC7-7700-C397-495A-780CACE7D9E3}"/>
              </a:ext>
            </a:extLst>
          </p:cNvPr>
          <p:cNvSpPr>
            <a:spLocks noGrp="1"/>
          </p:cNvSpPr>
          <p:nvPr>
            <p:ph type="sldNum" sz="quarter" idx="12"/>
          </p:nvPr>
        </p:nvSpPr>
        <p:spPr/>
        <p:txBody>
          <a:bodyPr/>
          <a:lstStyle/>
          <a:p>
            <a:fld id="{F7E1A54F-6344-A247-9B9D-D6F9EAD9F47C}" type="slidenum">
              <a:rPr lang="en-US" smtClean="0"/>
              <a:pPr/>
              <a:t>6</a:t>
            </a:fld>
            <a:endParaRPr lang="en-US" sz="1400"/>
          </a:p>
        </p:txBody>
      </p:sp>
      <p:sp>
        <p:nvSpPr>
          <p:cNvPr id="3" name="Content Placeholder 1">
            <a:extLst>
              <a:ext uri="{FF2B5EF4-FFF2-40B4-BE49-F238E27FC236}">
                <a16:creationId xmlns:a16="http://schemas.microsoft.com/office/drawing/2014/main" id="{7A4CC0F9-A494-7495-AB91-6C76C87FAD93}"/>
              </a:ext>
            </a:extLst>
          </p:cNvPr>
          <p:cNvSpPr>
            <a:spLocks noGrp="1"/>
          </p:cNvSpPr>
          <p:nvPr>
            <p:ph idx="1"/>
          </p:nvPr>
        </p:nvSpPr>
        <p:spPr>
          <a:xfrm>
            <a:off x="331771" y="1108098"/>
            <a:ext cx="11022029" cy="1295889"/>
          </a:xfrm>
        </p:spPr>
        <p:txBody>
          <a:bodyPr>
            <a:normAutofit/>
          </a:bodyPr>
          <a:lstStyle/>
          <a:p>
            <a:r>
              <a:rPr lang="en-US" dirty="0"/>
              <a:t>3D model as the central repository of digital data that grows with the progression throughout project phases and is used as the basis for required content and deliverables</a:t>
            </a:r>
          </a:p>
          <a:p>
            <a:pPr lvl="1"/>
            <a:endParaRPr lang="en-US" sz="2800" dirty="0"/>
          </a:p>
        </p:txBody>
      </p:sp>
      <p:pic>
        <p:nvPicPr>
          <p:cNvPr id="8" name="Picture 7">
            <a:extLst>
              <a:ext uri="{FF2B5EF4-FFF2-40B4-BE49-F238E27FC236}">
                <a16:creationId xmlns:a16="http://schemas.microsoft.com/office/drawing/2014/main" id="{2CABFFF6-A4AF-1728-1380-6E2797ADF578}"/>
              </a:ext>
            </a:extLst>
          </p:cNvPr>
          <p:cNvPicPr>
            <a:picLocks noChangeAspect="1"/>
          </p:cNvPicPr>
          <p:nvPr/>
        </p:nvPicPr>
        <p:blipFill rotWithShape="1">
          <a:blip r:embed="rId3"/>
          <a:srcRect t="5920" b="5920"/>
          <a:stretch/>
        </p:blipFill>
        <p:spPr bwMode="auto">
          <a:xfrm>
            <a:off x="1615599" y="2422321"/>
            <a:ext cx="8960802" cy="381767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075094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E5869-EB78-1C55-AA94-78CFFD1C2F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06B7D1-0EB7-8D47-C741-6DF486218194}"/>
              </a:ext>
            </a:extLst>
          </p:cNvPr>
          <p:cNvSpPr>
            <a:spLocks noGrp="1"/>
          </p:cNvSpPr>
          <p:nvPr>
            <p:ph type="title"/>
          </p:nvPr>
        </p:nvSpPr>
        <p:spPr/>
        <p:txBody>
          <a:bodyPr/>
          <a:lstStyle/>
          <a:p>
            <a:r>
              <a:rPr lang="en-US" dirty="0" err="1"/>
              <a:t>OpenRoads</a:t>
            </a:r>
            <a:r>
              <a:rPr lang="en-US" dirty="0"/>
              <a:t> Designer</a:t>
            </a:r>
          </a:p>
        </p:txBody>
      </p:sp>
      <p:sp>
        <p:nvSpPr>
          <p:cNvPr id="4" name="Slide Number Placeholder 3">
            <a:extLst>
              <a:ext uri="{FF2B5EF4-FFF2-40B4-BE49-F238E27FC236}">
                <a16:creationId xmlns:a16="http://schemas.microsoft.com/office/drawing/2014/main" id="{23747930-0338-2ACF-70E2-04BCFFD50D51}"/>
              </a:ext>
            </a:extLst>
          </p:cNvPr>
          <p:cNvSpPr>
            <a:spLocks noGrp="1"/>
          </p:cNvSpPr>
          <p:nvPr>
            <p:ph type="sldNum" sz="quarter" idx="12"/>
          </p:nvPr>
        </p:nvSpPr>
        <p:spPr/>
        <p:txBody>
          <a:bodyPr/>
          <a:lstStyle/>
          <a:p>
            <a:fld id="{F7E1A54F-6344-A247-9B9D-D6F9EAD9F47C}" type="slidenum">
              <a:rPr lang="en-US" smtClean="0"/>
              <a:pPr/>
              <a:t>7</a:t>
            </a:fld>
            <a:endParaRPr lang="en-US" sz="1400"/>
          </a:p>
        </p:txBody>
      </p:sp>
      <p:pic>
        <p:nvPicPr>
          <p:cNvPr id="6" name="Picture 5" descr="A road and mountains in the distance&#10;&#10;AI-generated content may be incorrect.">
            <a:extLst>
              <a:ext uri="{FF2B5EF4-FFF2-40B4-BE49-F238E27FC236}">
                <a16:creationId xmlns:a16="http://schemas.microsoft.com/office/drawing/2014/main" id="{88D3D360-9AB1-78CA-E566-CFDDEFBD8FE3}"/>
              </a:ext>
            </a:extLst>
          </p:cNvPr>
          <p:cNvPicPr>
            <a:picLocks noChangeAspect="1"/>
          </p:cNvPicPr>
          <p:nvPr/>
        </p:nvPicPr>
        <p:blipFill>
          <a:blip r:embed="rId3"/>
          <a:stretch>
            <a:fillRect/>
          </a:stretch>
        </p:blipFill>
        <p:spPr>
          <a:xfrm>
            <a:off x="158496" y="1213791"/>
            <a:ext cx="11545824" cy="5018532"/>
          </a:xfrm>
          <a:prstGeom prst="rect">
            <a:avLst/>
          </a:prstGeom>
        </p:spPr>
      </p:pic>
    </p:spTree>
    <p:extLst>
      <p:ext uri="{BB962C8B-B14F-4D97-AF65-F5344CB8AC3E}">
        <p14:creationId xmlns:p14="http://schemas.microsoft.com/office/powerpoint/2010/main" val="31168976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FA0D2A-B30C-3669-811F-D98EBD0CC9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5B2251-4E9B-7E58-0EA0-23BF1BF94651}"/>
              </a:ext>
            </a:extLst>
          </p:cNvPr>
          <p:cNvSpPr>
            <a:spLocks noGrp="1"/>
          </p:cNvSpPr>
          <p:nvPr>
            <p:ph type="title"/>
          </p:nvPr>
        </p:nvSpPr>
        <p:spPr/>
        <p:txBody>
          <a:bodyPr/>
          <a:lstStyle/>
          <a:p>
            <a:r>
              <a:rPr lang="en-US"/>
              <a:t>OpenRoads Modeler - Workflows</a:t>
            </a:r>
            <a:endParaRPr lang="en-US" dirty="0"/>
          </a:p>
        </p:txBody>
      </p:sp>
      <p:sp>
        <p:nvSpPr>
          <p:cNvPr id="4" name="Slide Number Placeholder 3">
            <a:extLst>
              <a:ext uri="{FF2B5EF4-FFF2-40B4-BE49-F238E27FC236}">
                <a16:creationId xmlns:a16="http://schemas.microsoft.com/office/drawing/2014/main" id="{BF33DBDD-2FB3-6AEE-E82A-B75F37AB83A7}"/>
              </a:ext>
            </a:extLst>
          </p:cNvPr>
          <p:cNvSpPr>
            <a:spLocks noGrp="1"/>
          </p:cNvSpPr>
          <p:nvPr>
            <p:ph type="sldNum" sz="quarter" idx="12"/>
          </p:nvPr>
        </p:nvSpPr>
        <p:spPr/>
        <p:txBody>
          <a:bodyPr/>
          <a:lstStyle/>
          <a:p>
            <a:fld id="{F7E1A54F-6344-A247-9B9D-D6F9EAD9F47C}" type="slidenum">
              <a:rPr lang="en-US" smtClean="0"/>
              <a:pPr/>
              <a:t>8</a:t>
            </a:fld>
            <a:endParaRPr lang="en-US" sz="1400"/>
          </a:p>
        </p:txBody>
      </p:sp>
      <p:sp>
        <p:nvSpPr>
          <p:cNvPr id="5" name="Content Placeholder 1">
            <a:extLst>
              <a:ext uri="{FF2B5EF4-FFF2-40B4-BE49-F238E27FC236}">
                <a16:creationId xmlns:a16="http://schemas.microsoft.com/office/drawing/2014/main" id="{1455ECE6-E6CB-5383-63FF-2B7AF325ED01}"/>
              </a:ext>
            </a:extLst>
          </p:cNvPr>
          <p:cNvSpPr txBox="1">
            <a:spLocks/>
          </p:cNvSpPr>
          <p:nvPr/>
        </p:nvSpPr>
        <p:spPr>
          <a:xfrm>
            <a:off x="331771" y="1296016"/>
            <a:ext cx="5764229" cy="46092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mn-lt"/>
              </a:rPr>
              <a:t>Numerous workflows present in ORD</a:t>
            </a:r>
          </a:p>
          <a:p>
            <a:r>
              <a:rPr lang="en-US" dirty="0" err="1">
                <a:latin typeface="+mn-lt"/>
              </a:rPr>
              <a:t>OpenRoad</a:t>
            </a:r>
            <a:r>
              <a:rPr lang="en-US" dirty="0">
                <a:latin typeface="+mn-lt"/>
              </a:rPr>
              <a:t> Modeler workflow is used to generate Geometry, Corridors, and Superelevation </a:t>
            </a:r>
          </a:p>
          <a:p>
            <a:r>
              <a:rPr lang="en-US" dirty="0">
                <a:latin typeface="+mn-lt"/>
              </a:rPr>
              <a:t>Modeling workflow follows the recommended steps to create your 3D model</a:t>
            </a:r>
          </a:p>
          <a:p>
            <a:pPr lvl="1"/>
            <a:endParaRPr lang="en-US" dirty="0">
              <a:latin typeface="+mn-lt"/>
              <a:ea typeface="Calibri" panose="020F0502020204030204" pitchFamily="34" charset="0"/>
            </a:endParaRPr>
          </a:p>
        </p:txBody>
      </p:sp>
      <p:pic>
        <p:nvPicPr>
          <p:cNvPr id="8" name="Picture 7">
            <a:extLst>
              <a:ext uri="{FF2B5EF4-FFF2-40B4-BE49-F238E27FC236}">
                <a16:creationId xmlns:a16="http://schemas.microsoft.com/office/drawing/2014/main" id="{EF5278D2-F908-F868-8B3E-0ABEED93077F}"/>
              </a:ext>
            </a:extLst>
          </p:cNvPr>
          <p:cNvPicPr>
            <a:picLocks noChangeAspect="1"/>
          </p:cNvPicPr>
          <p:nvPr/>
        </p:nvPicPr>
        <p:blipFill>
          <a:blip r:embed="rId3"/>
          <a:stretch>
            <a:fillRect/>
          </a:stretch>
        </p:blipFill>
        <p:spPr>
          <a:xfrm>
            <a:off x="6250914" y="1296016"/>
            <a:ext cx="5568343" cy="4364378"/>
          </a:xfrm>
          <a:prstGeom prst="rect">
            <a:avLst/>
          </a:prstGeom>
        </p:spPr>
      </p:pic>
    </p:spTree>
    <p:extLst>
      <p:ext uri="{BB962C8B-B14F-4D97-AF65-F5344CB8AC3E}">
        <p14:creationId xmlns:p14="http://schemas.microsoft.com/office/powerpoint/2010/main" val="1652004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A176A-D1E6-CE3C-659B-D044D62BFB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261DE5-315E-6135-7D6A-29F7A236FC8A}"/>
              </a:ext>
            </a:extLst>
          </p:cNvPr>
          <p:cNvSpPr>
            <a:spLocks noGrp="1"/>
          </p:cNvSpPr>
          <p:nvPr>
            <p:ph type="title"/>
          </p:nvPr>
        </p:nvSpPr>
        <p:spPr/>
        <p:txBody>
          <a:bodyPr/>
          <a:lstStyle/>
          <a:p>
            <a:r>
              <a:rPr lang="en-US" dirty="0" err="1"/>
              <a:t>OpenRoads</a:t>
            </a:r>
            <a:r>
              <a:rPr lang="en-US" dirty="0"/>
              <a:t> Geometry - Horizontal</a:t>
            </a:r>
          </a:p>
        </p:txBody>
      </p:sp>
      <p:sp>
        <p:nvSpPr>
          <p:cNvPr id="4" name="Slide Number Placeholder 3">
            <a:extLst>
              <a:ext uri="{FF2B5EF4-FFF2-40B4-BE49-F238E27FC236}">
                <a16:creationId xmlns:a16="http://schemas.microsoft.com/office/drawing/2014/main" id="{0CF3CE96-C846-BD32-FA12-FB3C4A75BAF1}"/>
              </a:ext>
            </a:extLst>
          </p:cNvPr>
          <p:cNvSpPr>
            <a:spLocks noGrp="1"/>
          </p:cNvSpPr>
          <p:nvPr>
            <p:ph type="sldNum" sz="quarter" idx="12"/>
          </p:nvPr>
        </p:nvSpPr>
        <p:spPr/>
        <p:txBody>
          <a:bodyPr/>
          <a:lstStyle/>
          <a:p>
            <a:fld id="{F7E1A54F-6344-A247-9B9D-D6F9EAD9F47C}" type="slidenum">
              <a:rPr lang="en-US" smtClean="0"/>
              <a:pPr/>
              <a:t>9</a:t>
            </a:fld>
            <a:endParaRPr lang="en-US" sz="1400"/>
          </a:p>
        </p:txBody>
      </p:sp>
      <p:sp>
        <p:nvSpPr>
          <p:cNvPr id="5" name="Content Placeholder 1">
            <a:extLst>
              <a:ext uri="{FF2B5EF4-FFF2-40B4-BE49-F238E27FC236}">
                <a16:creationId xmlns:a16="http://schemas.microsoft.com/office/drawing/2014/main" id="{21C7C98F-8076-5982-BE56-23FC47E1BEA4}"/>
              </a:ext>
            </a:extLst>
          </p:cNvPr>
          <p:cNvSpPr txBox="1">
            <a:spLocks/>
          </p:cNvSpPr>
          <p:nvPr/>
        </p:nvSpPr>
        <p:spPr>
          <a:xfrm>
            <a:off x="331771" y="1134675"/>
            <a:ext cx="11614423" cy="1718253"/>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mn-lt"/>
              </a:rPr>
              <a:t>Geometry Tab is used to create Horizontal and Vertical Alignments</a:t>
            </a:r>
          </a:p>
          <a:p>
            <a:r>
              <a:rPr lang="en-US" dirty="0">
                <a:latin typeface="+mn-lt"/>
              </a:rPr>
              <a:t>The Offsets and Taper tools are extremely powerful when used with Feature </a:t>
            </a:r>
            <a:r>
              <a:rPr lang="en-US" dirty="0" err="1">
                <a:latin typeface="+mn-lt"/>
              </a:rPr>
              <a:t>Defintions</a:t>
            </a:r>
            <a:r>
              <a:rPr lang="en-US" dirty="0">
                <a:latin typeface="+mn-lt"/>
              </a:rPr>
              <a:t> </a:t>
            </a:r>
          </a:p>
          <a:p>
            <a:r>
              <a:rPr lang="en-US" dirty="0">
                <a:latin typeface="+mn-lt"/>
              </a:rPr>
              <a:t>Horizontal and Offset Geometry tools should be used in lieu of </a:t>
            </a:r>
            <a:r>
              <a:rPr lang="en-US" dirty="0" err="1">
                <a:latin typeface="+mn-lt"/>
              </a:rPr>
              <a:t>Smartline</a:t>
            </a:r>
            <a:r>
              <a:rPr lang="en-US" dirty="0">
                <a:latin typeface="+mn-lt"/>
              </a:rPr>
              <a:t> or Line tools</a:t>
            </a:r>
          </a:p>
          <a:p>
            <a:r>
              <a:rPr lang="en-US" dirty="0">
                <a:latin typeface="+mn-lt"/>
              </a:rPr>
              <a:t>Persist Snap tool on the Feature Definition toolbar is used to create smart Geometry</a:t>
            </a:r>
          </a:p>
          <a:p>
            <a:pPr lvl="1"/>
            <a:endParaRPr lang="en-US" dirty="0">
              <a:latin typeface="+mn-lt"/>
              <a:ea typeface="Calibri" panose="020F0502020204030204" pitchFamily="34" charset="0"/>
            </a:endParaRPr>
          </a:p>
        </p:txBody>
      </p:sp>
      <p:pic>
        <p:nvPicPr>
          <p:cNvPr id="9" name="Picture 8">
            <a:extLst>
              <a:ext uri="{FF2B5EF4-FFF2-40B4-BE49-F238E27FC236}">
                <a16:creationId xmlns:a16="http://schemas.microsoft.com/office/drawing/2014/main" id="{9CB92ECD-1C26-9039-920D-DC070168F28E}"/>
              </a:ext>
            </a:extLst>
          </p:cNvPr>
          <p:cNvPicPr>
            <a:picLocks noChangeAspect="1"/>
          </p:cNvPicPr>
          <p:nvPr/>
        </p:nvPicPr>
        <p:blipFill>
          <a:blip r:embed="rId3"/>
          <a:stretch>
            <a:fillRect/>
          </a:stretch>
        </p:blipFill>
        <p:spPr>
          <a:xfrm>
            <a:off x="462419" y="3429000"/>
            <a:ext cx="11257266" cy="2119174"/>
          </a:xfrm>
          <a:prstGeom prst="rect">
            <a:avLst/>
          </a:prstGeom>
        </p:spPr>
      </p:pic>
    </p:spTree>
    <p:extLst>
      <p:ext uri="{BB962C8B-B14F-4D97-AF65-F5344CB8AC3E}">
        <p14:creationId xmlns:p14="http://schemas.microsoft.com/office/powerpoint/2010/main" val="1854429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2021 PPT Template – Widescreen">
  <a:themeElements>
    <a:clrScheme name="Supporting Color System">
      <a:dk1>
        <a:srgbClr val="000000"/>
      </a:dk1>
      <a:lt1>
        <a:srgbClr val="FFFFFF"/>
      </a:lt1>
      <a:dk2>
        <a:srgbClr val="002854"/>
      </a:dk2>
      <a:lt2>
        <a:srgbClr val="CFD3D3"/>
      </a:lt2>
      <a:accent1>
        <a:srgbClr val="C8102E"/>
      </a:accent1>
      <a:accent2>
        <a:srgbClr val="69B2E6"/>
      </a:accent2>
      <a:accent3>
        <a:srgbClr val="7B868E"/>
      </a:accent3>
      <a:accent4>
        <a:srgbClr val="FFFFFF"/>
      </a:accent4>
      <a:accent5>
        <a:srgbClr val="FFFFFF"/>
      </a:accent5>
      <a:accent6>
        <a:srgbClr val="FFFFFF"/>
      </a:accent6>
      <a:hlink>
        <a:srgbClr val="0500F8"/>
      </a:hlink>
      <a:folHlink>
        <a:srgbClr val="0500F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38b8ab7e-8dc0-40e8-aeb2-bb8cdf32deef">
      <Terms xmlns="http://schemas.microsoft.com/office/infopath/2007/PartnerControls"/>
    </lcf76f155ced4ddcb4097134ff3c332f>
    <TaxCatchAll xmlns="c9de54bb-d519-4f94-a7af-445f3d06fc9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9F4B67422D96A42A48300DBC65EA30D" ma:contentTypeVersion="17" ma:contentTypeDescription="Create a new document." ma:contentTypeScope="" ma:versionID="bbe088e0b0d31ced9d1b6f1a28ed3de1">
  <xsd:schema xmlns:xsd="http://www.w3.org/2001/XMLSchema" xmlns:xs="http://www.w3.org/2001/XMLSchema" xmlns:p="http://schemas.microsoft.com/office/2006/metadata/properties" xmlns:ns2="38b8ab7e-8dc0-40e8-aeb2-bb8cdf32deef" xmlns:ns3="c9de54bb-d519-4f94-a7af-445f3d06fc96" targetNamespace="http://schemas.microsoft.com/office/2006/metadata/properties" ma:root="true" ma:fieldsID="7edee07c4e7d325c8195ec9843532636" ns2:_="" ns3:_="">
    <xsd:import namespace="38b8ab7e-8dc0-40e8-aeb2-bb8cdf32deef"/>
    <xsd:import namespace="c9de54bb-d519-4f94-a7af-445f3d06fc9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lcf76f155ced4ddcb4097134ff3c332f" minOccurs="0"/>
                <xsd:element ref="ns3:TaxCatchAll"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8b8ab7e-8dc0-40e8-aeb2-bb8cdf32de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ec331c6f-9f67-492c-b097-0046b48c9d78" ma:termSetId="09814cd3-568e-fe90-9814-8d621ff8fb84" ma:anchorId="fba54fb3-c3e1-fe81-a776-ca4b69148c4d" ma:open="true" ma:isKeyword="false">
      <xsd:complexType>
        <xsd:sequence>
          <xsd:element ref="pc:Terms" minOccurs="0" maxOccurs="1"/>
        </xsd:sequence>
      </xsd:complexType>
    </xsd:element>
    <xsd:element name="MediaLengthInSeconds" ma:index="22" nillable="true" ma:displayName="MediaLengthInSeconds" ma:hidden="true" ma:internalName="MediaLengthInSeconds" ma:readOnly="tru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9de54bb-d519-4f94-a7af-445f3d06fc9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af68d82a-a25e-4c82-a8b9-ad5829b88962}" ma:internalName="TaxCatchAll" ma:showField="CatchAllData" ma:web="c9de54bb-d519-4f94-a7af-445f3d06fc9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32ADF7B-5D8F-4BCF-BC37-8E39EC1541DF}">
  <ds:schemaRefs>
    <ds:schemaRef ds:uri="http://schemas.microsoft.com/office/2006/documentManagement/types"/>
    <ds:schemaRef ds:uri="http://purl.org/dc/dcmitype/"/>
    <ds:schemaRef ds:uri="38b8ab7e-8dc0-40e8-aeb2-bb8cdf32deef"/>
    <ds:schemaRef ds:uri="http://purl.org/dc/elements/1.1/"/>
    <ds:schemaRef ds:uri="http://purl.org/dc/terms/"/>
    <ds:schemaRef ds:uri="http://schemas.microsoft.com/office/2006/metadata/properties"/>
    <ds:schemaRef ds:uri="http://schemas.microsoft.com/office/infopath/2007/PartnerControls"/>
    <ds:schemaRef ds:uri="http://schemas.openxmlformats.org/package/2006/metadata/core-properties"/>
    <ds:schemaRef ds:uri="c9de54bb-d519-4f94-a7af-445f3d06fc96"/>
    <ds:schemaRef ds:uri="http://www.w3.org/XML/1998/namespace"/>
  </ds:schemaRefs>
</ds:datastoreItem>
</file>

<file path=customXml/itemProps2.xml><?xml version="1.0" encoding="utf-8"?>
<ds:datastoreItem xmlns:ds="http://schemas.openxmlformats.org/officeDocument/2006/customXml" ds:itemID="{32671B77-C8C3-4A4C-897A-FD292935ECB7}">
  <ds:schemaRefs>
    <ds:schemaRef ds:uri="http://schemas.microsoft.com/sharepoint/v3/contenttype/forms"/>
  </ds:schemaRefs>
</ds:datastoreItem>
</file>

<file path=customXml/itemProps3.xml><?xml version="1.0" encoding="utf-8"?>
<ds:datastoreItem xmlns:ds="http://schemas.openxmlformats.org/officeDocument/2006/customXml" ds:itemID="{83752E62-1900-4801-984A-452573375B2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8b8ab7e-8dc0-40e8-aeb2-bb8cdf32deef"/>
    <ds:schemaRef ds:uri="c9de54bb-d519-4f94-a7af-445f3d06fc9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364</TotalTime>
  <Words>3469</Words>
  <Application>Microsoft Office PowerPoint</Application>
  <PresentationFormat>Widescreen</PresentationFormat>
  <Paragraphs>479</Paragraphs>
  <Slides>53</Slides>
  <Notes>50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53</vt:i4>
      </vt:variant>
    </vt:vector>
  </HeadingPairs>
  <TitlesOfParts>
    <vt:vector size="57" baseType="lpstr">
      <vt:lpstr>Arial</vt:lpstr>
      <vt:lpstr>Calibri</vt:lpstr>
      <vt:lpstr>Wingdings</vt:lpstr>
      <vt:lpstr>2021 PPT Template – Widescreen</vt:lpstr>
      <vt:lpstr>PowerPoint Presentation</vt:lpstr>
      <vt:lpstr>Digital Delivery</vt:lpstr>
      <vt:lpstr>Digital Delivery</vt:lpstr>
      <vt:lpstr>Digital Delivery Directive 2025 Overview </vt:lpstr>
      <vt:lpstr>Digital Delivery Directive 2025 Overview </vt:lpstr>
      <vt:lpstr>Model-Centric Workflow</vt:lpstr>
      <vt:lpstr>OpenRoads Designer</vt:lpstr>
      <vt:lpstr>OpenRoads Modeler - Workflows</vt:lpstr>
      <vt:lpstr>OpenRoads Geometry - Horizontal</vt:lpstr>
      <vt:lpstr>OpenRoads Geometry - Horizontal</vt:lpstr>
      <vt:lpstr>OpenRoads Geometry - Vertical</vt:lpstr>
      <vt:lpstr>OpenRoads Geometry - Vertical</vt:lpstr>
      <vt:lpstr>OpenRoads Corridors</vt:lpstr>
      <vt:lpstr>OpenRoads Corridors</vt:lpstr>
      <vt:lpstr>OpenRoads Corridors</vt:lpstr>
      <vt:lpstr>OpenRoads Corridors – Dynamic Sections</vt:lpstr>
      <vt:lpstr>OpenRoads Reports</vt:lpstr>
      <vt:lpstr>OpenRoads – Lumen RT</vt:lpstr>
      <vt:lpstr>OpenRoads – Lumen RT</vt:lpstr>
      <vt:lpstr>OpenRoads – Lumen RT</vt:lpstr>
      <vt:lpstr>OpenBridge Designer</vt:lpstr>
      <vt:lpstr>OpenBridge Designer</vt:lpstr>
      <vt:lpstr>OpenBridge Designer - Modeling</vt:lpstr>
      <vt:lpstr>OpenBridge Designer - Analysis</vt:lpstr>
      <vt:lpstr>OpenBridge Modeler</vt:lpstr>
      <vt:lpstr>OpenBridge and OpenRoads</vt:lpstr>
      <vt:lpstr>OpenBridge Modeler - Workflows</vt:lpstr>
      <vt:lpstr>OBM Workspace Templates</vt:lpstr>
      <vt:lpstr>Definitions</vt:lpstr>
      <vt:lpstr>Definitions</vt:lpstr>
      <vt:lpstr>Definitions</vt:lpstr>
      <vt:lpstr>Definitions</vt:lpstr>
      <vt:lpstr>Definitions</vt:lpstr>
      <vt:lpstr>Definitions</vt:lpstr>
      <vt:lpstr>Base Model</vt:lpstr>
      <vt:lpstr>Refined Model</vt:lpstr>
      <vt:lpstr>Culvert Modeling Workflow</vt:lpstr>
      <vt:lpstr>Culvert Modeling Workflow</vt:lpstr>
      <vt:lpstr>Infrastructure Cloud</vt:lpstr>
      <vt:lpstr>What is Infrastructure Cloud?</vt:lpstr>
      <vt:lpstr>Landing Page / Project Page</vt:lpstr>
      <vt:lpstr>What is an iModel?</vt:lpstr>
      <vt:lpstr>iModel Example</vt:lpstr>
      <vt:lpstr>iModel Example</vt:lpstr>
      <vt:lpstr>Review Tools</vt:lpstr>
      <vt:lpstr>Review Tools</vt:lpstr>
      <vt:lpstr>Review Tools</vt:lpstr>
      <vt:lpstr>Review Tools</vt:lpstr>
      <vt:lpstr>Forms</vt:lpstr>
      <vt:lpstr>Forms</vt:lpstr>
      <vt:lpstr>Clash Detection</vt:lpstr>
      <vt:lpstr>QUESTIONS?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Boeh, Lauren</dc:creator>
  <cp:lastModifiedBy>Kuhns, Michael</cp:lastModifiedBy>
  <cp:revision>36</cp:revision>
  <dcterms:created xsi:type="dcterms:W3CDTF">2021-01-01T16:16:10Z</dcterms:created>
  <dcterms:modified xsi:type="dcterms:W3CDTF">2025-12-08T13:50:28Z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0x01010049F4B67422D96A42A48300DBC65EA30D</vt:lpwstr>
  </property>
</Properties>
</file>